
<file path=[Content_Types].xml><?xml version="1.0" encoding="utf-8"?>
<Types xmlns="http://schemas.openxmlformats.org/package/2006/content-types">
  <Default Extension="jpg" ContentType="application/octet-stream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76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72958" autoAdjust="0"/>
  </p:normalViewPr>
  <p:slideViewPr>
    <p:cSldViewPr>
      <p:cViewPr varScale="1">
        <p:scale>
          <a:sx n="64" d="100"/>
          <a:sy n="64" d="100"/>
        </p:scale>
        <p:origin x="1131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796151-09AF-40E1-A8C8-72A9AF51D5C4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CD9E-AC78-458B-AA5E-AAE8929AC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435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CD9E-AC78-458B-AA5E-AAE8929AC67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958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CD9E-AC78-458B-AA5E-AAE8929AC67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877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CD9E-AC78-458B-AA5E-AAE8929AC67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25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CD9E-AC78-458B-AA5E-AAE8929AC67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76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CD9E-AC78-458B-AA5E-AAE8929AC67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5518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CD9E-AC78-458B-AA5E-AAE8929AC67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5784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CD9E-AC78-458B-AA5E-AAE8929AC67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8297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CD9E-AC78-458B-AA5E-AAE8929AC67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6104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CD9E-AC78-458B-AA5E-AAE8929AC67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3910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CD9E-AC78-458B-AA5E-AAE8929AC67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3401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CD9E-AC78-458B-AA5E-AAE8929AC67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5304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CD9E-AC78-458B-AA5E-AAE8929AC67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2998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CD9E-AC78-458B-AA5E-AAE8929AC67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4643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CD9E-AC78-458B-AA5E-AAE8929AC67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5156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CD9E-AC78-458B-AA5E-AAE8929AC67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7886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DCCD9E-AC78-458B-AA5E-AAE8929AC67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547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Path314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315" name="Image3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99"/>
            <a:ext cx="3901440" cy="6832600"/>
          </a:xfrm>
          <a:prstGeom prst="rect">
            <a:avLst/>
          </a:prstGeom>
          <a:noFill/>
        </p:spPr>
      </p:pic>
      <p:pic>
        <p:nvPicPr>
          <p:cNvPr id="316" name="Image3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0268" y="210312"/>
            <a:ext cx="6750558" cy="4123182"/>
          </a:xfrm>
          <a:prstGeom prst="rect">
            <a:avLst/>
          </a:prstGeom>
          <a:noFill/>
        </p:spPr>
      </p:pic>
      <p:sp>
        <p:nvSpPr>
          <p:cNvPr id="317" name="Text Box317"/>
          <p:cNvSpPr txBox="1"/>
          <p:nvPr/>
        </p:nvSpPr>
        <p:spPr>
          <a:xfrm>
            <a:off x="396240" y="2656738"/>
            <a:ext cx="2103946" cy="76230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6002"/>
              </a:lnSpc>
            </a:pPr>
            <a:r>
              <a:rPr lang="en-US" altLang="zh-CN" sz="6000" spc="-12" dirty="0">
                <a:solidFill>
                  <a:srgbClr val="FFC000"/>
                </a:solidFill>
                <a:latin typeface="Calibri Light"/>
                <a:ea typeface="Calibri Light"/>
                <a:cs typeface="Calibri Light"/>
              </a:rPr>
              <a:t>SCADA</a:t>
            </a:r>
            <a:endParaRPr lang="en-US" altLang="zh-CN" sz="6000"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318" name="Text Box318"/>
          <p:cNvSpPr txBox="1"/>
          <p:nvPr/>
        </p:nvSpPr>
        <p:spPr>
          <a:xfrm>
            <a:off x="396240" y="3480181"/>
            <a:ext cx="2918460" cy="7620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6000"/>
              </a:lnSpc>
            </a:pPr>
            <a:r>
              <a:rPr lang="en-US" altLang="zh-CN" sz="6000" spc="-5" dirty="0">
                <a:solidFill>
                  <a:srgbClr val="FFC000"/>
                </a:solidFill>
                <a:latin typeface="Calibri Light"/>
                <a:ea typeface="Calibri Light"/>
                <a:cs typeface="Calibri Light"/>
              </a:rPr>
              <a:t>Overview</a:t>
            </a:r>
            <a:endParaRPr lang="en-US" altLang="zh-CN" sz="6000"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319" name="Text Box319"/>
          <p:cNvSpPr txBox="1"/>
          <p:nvPr/>
        </p:nvSpPr>
        <p:spPr>
          <a:xfrm>
            <a:off x="3929507" y="4605528"/>
            <a:ext cx="7883957" cy="1951101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560"/>
              </a:lnSpc>
            </a:pPr>
            <a:r>
              <a:rPr lang="en-US" altLang="zh-CN" sz="2400" spc="-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SCADA</a:t>
            </a:r>
            <a:r>
              <a:rPr lang="en-US" altLang="zh-CN" sz="2400" spc="-2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stands</a:t>
            </a:r>
            <a:r>
              <a:rPr lang="en-US" altLang="zh-CN" sz="2400" spc="-1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for:</a:t>
            </a:r>
            <a:r>
              <a:rPr lang="en-US" altLang="zh-CN" sz="2400" spc="-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Supervisory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Control</a:t>
            </a:r>
            <a:r>
              <a:rPr lang="en-US" altLang="zh-CN" sz="2400" spc="-1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Data</a:t>
            </a:r>
            <a:r>
              <a:rPr lang="en-US" altLang="zh-CN" sz="2400" spc="-1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Acquisition.</a:t>
            </a:r>
            <a:r>
              <a:rPr lang="en-US" altLang="zh-CN" sz="2400" spc="54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SCADA</a:t>
            </a:r>
            <a:r>
              <a:rPr lang="en-US" altLang="zh-CN" sz="2400" spc="-2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systems </a:t>
            </a:r>
            <a:r>
              <a:rPr lang="en-US" altLang="zh-CN" sz="2400" spc="-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are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crucial</a:t>
            </a:r>
            <a:r>
              <a:rPr lang="en-US" altLang="zh-CN" sz="2400" spc="-2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component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2400" spc="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modern</a:t>
            </a:r>
            <a:r>
              <a:rPr lang="en-US" altLang="zh-CN" sz="2400" spc="-1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industrial</a:t>
            </a:r>
            <a:r>
              <a:rPr lang="en-US" altLang="zh-CN" sz="2400" spc="54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infrastructure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control,</a:t>
            </a:r>
            <a:r>
              <a:rPr lang="en-US" altLang="zh-CN" sz="2400" spc="-1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allowing</a:t>
            </a:r>
            <a:r>
              <a:rPr lang="en-US" altLang="zh-CN" sz="2400" spc="-1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for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2400" spc="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centralized</a:t>
            </a:r>
            <a:r>
              <a:rPr lang="en-US" altLang="zh-CN" sz="2400" spc="54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monitoring</a:t>
            </a:r>
            <a:r>
              <a:rPr lang="en-US" altLang="zh-CN" sz="2400" spc="-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control</a:t>
            </a:r>
            <a:r>
              <a:rPr lang="en-US" altLang="zh-CN" sz="2400" spc="-1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2400" spc="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various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processes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equipment</a:t>
            </a:r>
            <a:r>
              <a:rPr lang="en-US" altLang="zh-CN" sz="2400" spc="-1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industries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such</a:t>
            </a:r>
            <a:r>
              <a:rPr lang="en-US" altLang="zh-CN" sz="2400" spc="-1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as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manufacturing,</a:t>
            </a:r>
            <a:r>
              <a:rPr lang="en-US" altLang="zh-CN" sz="2400" spc="-2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2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energy,</a:t>
            </a:r>
            <a:r>
              <a:rPr lang="en-US" altLang="zh-CN" sz="2400" spc="-1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water</a:t>
            </a:r>
            <a:r>
              <a:rPr lang="en-US" altLang="zh-CN" sz="2400" spc="-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treatment,</a:t>
            </a:r>
            <a:r>
              <a:rPr lang="en-US" altLang="zh-CN" sz="2400" spc="-2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more.</a:t>
            </a:r>
            <a:endParaRPr lang="en-US" altLang="zh-CN" sz="24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Image3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99"/>
            <a:ext cx="12192000" cy="6832600"/>
          </a:xfrm>
          <a:prstGeom prst="rect">
            <a:avLst/>
          </a:prstGeom>
          <a:noFill/>
        </p:spPr>
      </p:pic>
      <p:pic>
        <p:nvPicPr>
          <p:cNvPr id="321" name="Image3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532" y="941832"/>
            <a:ext cx="3770376" cy="45720"/>
          </a:xfrm>
          <a:prstGeom prst="rect">
            <a:avLst/>
          </a:prstGeom>
          <a:noFill/>
        </p:spPr>
      </p:pic>
      <p:sp>
        <p:nvSpPr>
          <p:cNvPr id="322" name="Text Box322"/>
          <p:cNvSpPr txBox="1"/>
          <p:nvPr/>
        </p:nvSpPr>
        <p:spPr>
          <a:xfrm>
            <a:off x="436169" y="397383"/>
            <a:ext cx="3846987" cy="5593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4404"/>
              </a:lnSpc>
            </a:pPr>
            <a:r>
              <a:rPr lang="en-US" altLang="zh-CN" sz="4400" spc="-8" dirty="0">
                <a:solidFill>
                  <a:srgbClr val="00A2C3"/>
                </a:solidFill>
                <a:latin typeface="Calibri Light"/>
                <a:ea typeface="Calibri Light"/>
                <a:cs typeface="Calibri Light"/>
              </a:rPr>
              <a:t>SCADA</a:t>
            </a:r>
            <a:r>
              <a:rPr lang="en-US" altLang="zh-CN" sz="4400" dirty="0">
                <a:solidFill>
                  <a:srgbClr val="00A2C3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4400" spc="2" dirty="0">
                <a:solidFill>
                  <a:srgbClr val="00A2C3"/>
                </a:solidFill>
                <a:latin typeface="Calibri Light"/>
                <a:ea typeface="Calibri Light"/>
                <a:cs typeface="Calibri Light"/>
              </a:rPr>
              <a:t>Explained</a:t>
            </a:r>
            <a:endParaRPr lang="en-US" altLang="zh-CN" sz="4400">
              <a:latin typeface="Calibri Light"/>
              <a:ea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ath323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324" name="Image3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2257" y="2348484"/>
            <a:ext cx="3770375" cy="45720"/>
          </a:xfrm>
          <a:prstGeom prst="rect">
            <a:avLst/>
          </a:prstGeom>
          <a:noFill/>
        </p:spPr>
      </p:pic>
      <p:pic>
        <p:nvPicPr>
          <p:cNvPr id="325" name="Image3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284" y="1068324"/>
            <a:ext cx="6592824" cy="4675632"/>
          </a:xfrm>
          <a:prstGeom prst="rect">
            <a:avLst/>
          </a:prstGeom>
          <a:noFill/>
        </p:spPr>
      </p:pic>
      <p:sp>
        <p:nvSpPr>
          <p:cNvPr id="326" name="Text Box326"/>
          <p:cNvSpPr txBox="1"/>
          <p:nvPr/>
        </p:nvSpPr>
        <p:spPr>
          <a:xfrm>
            <a:off x="7367270" y="1164209"/>
            <a:ext cx="3763092" cy="5593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4404"/>
              </a:lnSpc>
            </a:pPr>
            <a:r>
              <a:rPr lang="en-US" altLang="zh-CN" sz="4400" spc="-10" dirty="0">
                <a:solidFill>
                  <a:srgbClr val="00A2C3"/>
                </a:solidFill>
                <a:latin typeface="Calibri Light"/>
                <a:ea typeface="Calibri Light"/>
                <a:cs typeface="Calibri Light"/>
              </a:rPr>
              <a:t>What</a:t>
            </a:r>
            <a:r>
              <a:rPr lang="en-US" altLang="zh-CN" sz="4400" dirty="0">
                <a:solidFill>
                  <a:srgbClr val="00A2C3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4400" spc="0" dirty="0">
                <a:solidFill>
                  <a:srgbClr val="00A2C3"/>
                </a:solidFill>
                <a:latin typeface="Calibri Light"/>
                <a:ea typeface="Calibri Light"/>
                <a:cs typeface="Calibri Light"/>
              </a:rPr>
              <a:t>is</a:t>
            </a:r>
            <a:r>
              <a:rPr lang="en-US" altLang="zh-CN" sz="4400" dirty="0">
                <a:solidFill>
                  <a:srgbClr val="00A2C3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4400" spc="6" dirty="0">
                <a:solidFill>
                  <a:srgbClr val="00A2C3"/>
                </a:solidFill>
                <a:latin typeface="Calibri Light"/>
                <a:ea typeface="Calibri Light"/>
                <a:cs typeface="Calibri Light"/>
              </a:rPr>
              <a:t>a</a:t>
            </a:r>
            <a:r>
              <a:rPr lang="en-US" altLang="zh-CN" sz="4400" spc="9" dirty="0">
                <a:solidFill>
                  <a:srgbClr val="00A2C3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4400" spc="-8" dirty="0">
                <a:solidFill>
                  <a:srgbClr val="00A2C3"/>
                </a:solidFill>
                <a:latin typeface="Calibri Light"/>
                <a:ea typeface="Calibri Light"/>
                <a:cs typeface="Calibri Light"/>
              </a:rPr>
              <a:t>SCADA</a:t>
            </a:r>
            <a:endParaRPr lang="en-US" altLang="zh-CN" sz="4400"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327" name="Text Box327"/>
          <p:cNvSpPr txBox="1"/>
          <p:nvPr/>
        </p:nvSpPr>
        <p:spPr>
          <a:xfrm>
            <a:off x="7367270" y="1767484"/>
            <a:ext cx="1892656" cy="559613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4406"/>
              </a:lnSpc>
            </a:pPr>
            <a:r>
              <a:rPr lang="en-US" altLang="zh-CN" sz="4400" spc="-25" dirty="0">
                <a:solidFill>
                  <a:srgbClr val="00A2C3"/>
                </a:solidFill>
                <a:latin typeface="Calibri Light"/>
                <a:ea typeface="Calibri Light"/>
                <a:cs typeface="Calibri Light"/>
              </a:rPr>
              <a:t>System?</a:t>
            </a:r>
            <a:endParaRPr lang="en-US" altLang="zh-CN" sz="4400"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328" name="Text Box328"/>
          <p:cNvSpPr txBox="1"/>
          <p:nvPr/>
        </p:nvSpPr>
        <p:spPr>
          <a:xfrm>
            <a:off x="7474966" y="2906674"/>
            <a:ext cx="3921824" cy="30510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402"/>
              </a:lnSpc>
            </a:pPr>
            <a:r>
              <a:rPr lang="en-US" altLang="zh-CN" sz="2400" spc="-41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We</a:t>
            </a:r>
            <a:r>
              <a:rPr lang="en-US" altLang="zh-CN" sz="240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typically</a:t>
            </a:r>
            <a:r>
              <a:rPr lang="en-US" altLang="zh-CN" sz="2400" spc="-26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7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encounter</a:t>
            </a:r>
            <a:r>
              <a:rPr lang="en-US" altLang="zh-CN" sz="2400" spc="-1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3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primary</a:t>
            </a:r>
            <a:endParaRPr lang="en-US" altLang="zh-CN" sz="2400">
              <a:latin typeface="Calibri"/>
              <a:ea typeface="Calibri"/>
              <a:cs typeface="Calibri"/>
            </a:endParaRPr>
          </a:p>
        </p:txBody>
      </p:sp>
      <p:sp>
        <p:nvSpPr>
          <p:cNvPr id="329" name="Text Box329"/>
          <p:cNvSpPr txBox="1"/>
          <p:nvPr/>
        </p:nvSpPr>
        <p:spPr>
          <a:xfrm>
            <a:off x="7474966" y="3163189"/>
            <a:ext cx="2858110" cy="3048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400"/>
              </a:lnSpc>
            </a:pPr>
            <a:r>
              <a:rPr lang="en-US" altLang="zh-CN" sz="2400" spc="-8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substations,</a:t>
            </a:r>
            <a:r>
              <a:rPr lang="en-US" altLang="zh-CN" sz="2400" spc="-1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secondary</a:t>
            </a:r>
            <a:endParaRPr lang="en-US" altLang="zh-CN" sz="2400">
              <a:latin typeface="Calibri"/>
              <a:ea typeface="Calibri"/>
              <a:cs typeface="Calibri"/>
            </a:endParaRPr>
          </a:p>
        </p:txBody>
      </p:sp>
      <p:sp>
        <p:nvSpPr>
          <p:cNvPr id="330" name="Text Box330"/>
          <p:cNvSpPr txBox="1"/>
          <p:nvPr/>
        </p:nvSpPr>
        <p:spPr>
          <a:xfrm>
            <a:off x="7474966" y="3419221"/>
            <a:ext cx="4120540" cy="816864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144"/>
              </a:lnSpc>
            </a:pPr>
            <a:r>
              <a:rPr lang="en-US" altLang="zh-CN" sz="2400" spc="-8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substations,</a:t>
            </a:r>
            <a:r>
              <a:rPr lang="en-US" altLang="zh-CN" sz="2400" spc="-1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distribution</a:t>
            </a:r>
            <a:r>
              <a:rPr lang="en-US" altLang="zh-CN" sz="240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(DR)</a:t>
            </a:r>
            <a:r>
              <a:rPr lang="en-US" altLang="zh-CN" sz="2400" spc="54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8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substations,</a:t>
            </a:r>
            <a:r>
              <a:rPr lang="en-US" altLang="zh-CN" sz="2400" spc="-1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400" spc="1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households</a:t>
            </a:r>
            <a:r>
              <a:rPr lang="en-US" altLang="zh-CN" sz="2400" spc="14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–</a:t>
            </a:r>
            <a:r>
              <a:rPr lang="en-US" altLang="zh-CN" sz="2400" spc="-1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all</a:t>
            </a:r>
            <a:r>
              <a:rPr lang="en-US" altLang="zh-CN" sz="240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2400" spc="-7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which</a:t>
            </a:r>
            <a:r>
              <a:rPr lang="en-US" altLang="zh-CN" sz="240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are</a:t>
            </a:r>
            <a:r>
              <a:rPr lang="en-US" altLang="zh-CN" sz="2400" spc="-8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7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interconnected.</a:t>
            </a:r>
            <a:endParaRPr lang="en-US" altLang="zh-CN" sz="2400">
              <a:latin typeface="Calibri"/>
              <a:ea typeface="Calibri"/>
              <a:cs typeface="Calibri"/>
            </a:endParaRPr>
          </a:p>
        </p:txBody>
      </p:sp>
      <p:sp>
        <p:nvSpPr>
          <p:cNvPr id="331" name="Text Box331"/>
          <p:cNvSpPr txBox="1"/>
          <p:nvPr/>
        </p:nvSpPr>
        <p:spPr>
          <a:xfrm>
            <a:off x="7474966" y="4187089"/>
            <a:ext cx="4226662" cy="1585519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081"/>
              </a:lnSpc>
            </a:pPr>
            <a:r>
              <a:rPr lang="en-US" altLang="zh-CN" sz="2400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These</a:t>
            </a:r>
            <a:r>
              <a:rPr lang="en-US" altLang="zh-CN" sz="2400" spc="9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connections</a:t>
            </a:r>
            <a:r>
              <a:rPr lang="en-US" altLang="zh-CN" sz="2400" spc="-13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are</a:t>
            </a:r>
            <a:r>
              <a:rPr lang="en-US" altLang="zh-CN" sz="2400" spc="-1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essential</a:t>
            </a:r>
            <a:r>
              <a:rPr lang="en-US" altLang="zh-CN" sz="240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because</a:t>
            </a:r>
            <a:r>
              <a:rPr lang="en-US" altLang="zh-CN" sz="240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they</a:t>
            </a:r>
            <a:r>
              <a:rPr lang="en-US" altLang="zh-CN" sz="2400" spc="-15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link</a:t>
            </a:r>
            <a:r>
              <a:rPr lang="en-US" altLang="zh-CN" sz="2400" spc="-14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to</a:t>
            </a:r>
            <a:r>
              <a:rPr lang="en-US" altLang="zh-CN" sz="2400" spc="-7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something</a:t>
            </a:r>
            <a:r>
              <a:rPr lang="en-US" altLang="zh-CN" sz="2400" spc="54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called</a:t>
            </a:r>
            <a:r>
              <a:rPr lang="en-US" altLang="zh-CN" sz="2400" spc="-17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en-US" altLang="zh-CN" sz="240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5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"process</a:t>
            </a:r>
            <a:r>
              <a:rPr lang="en-US" altLang="zh-CN" sz="2400" spc="-1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zone"</a:t>
            </a:r>
            <a:r>
              <a:rPr lang="en-US" altLang="zh-CN" sz="240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or</a:t>
            </a:r>
            <a:r>
              <a:rPr lang="en-US" altLang="zh-CN" sz="2400" spc="-8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</a:t>
            </a:r>
            <a:r>
              <a:rPr lang="en-US" altLang="zh-CN" sz="2400" spc="54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5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"SCADA</a:t>
            </a:r>
            <a:r>
              <a:rPr lang="en-US" altLang="zh-CN" sz="2400" spc="-23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DMZ</a:t>
            </a:r>
            <a:r>
              <a:rPr lang="en-US" altLang="zh-CN" sz="2400" spc="-1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4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(Demilitarized</a:t>
            </a:r>
            <a:r>
              <a:rPr lang="en-US" altLang="zh-CN" sz="2400" spc="-35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6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Zone)</a:t>
            </a:r>
            <a:r>
              <a:rPr lang="en-US" altLang="zh-CN" sz="240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zone"</a:t>
            </a:r>
            <a:r>
              <a:rPr lang="en-US" altLang="zh-CN" sz="240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4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or</a:t>
            </a:r>
            <a:r>
              <a:rPr lang="en-US" altLang="zh-CN" sz="240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9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even</a:t>
            </a:r>
            <a:r>
              <a:rPr lang="en-US" altLang="zh-CN" sz="2400" spc="12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an</a:t>
            </a:r>
            <a:r>
              <a:rPr lang="en-US" altLang="zh-CN" sz="240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"AMI</a:t>
            </a:r>
            <a:r>
              <a:rPr lang="en-US" altLang="zh-CN" sz="2400" spc="-19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3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(Advanced</a:t>
            </a:r>
            <a:r>
              <a:rPr lang="en-US" altLang="zh-CN" sz="240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3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Metering</a:t>
            </a:r>
            <a:r>
              <a:rPr lang="en-US" altLang="zh-CN" sz="2400" spc="-19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8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Infrastructure)</a:t>
            </a:r>
            <a:r>
              <a:rPr lang="en-US" altLang="zh-CN" sz="2400" spc="-14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55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zone.</a:t>
            </a:r>
            <a:r>
              <a:rPr lang="en-US" altLang="zh-CN" sz="2400" spc="0" dirty="0">
                <a:solidFill>
                  <a:srgbClr val="374151"/>
                </a:solidFill>
                <a:latin typeface="Calibri"/>
                <a:ea typeface="Calibri"/>
                <a:cs typeface="Calibri"/>
              </a:rPr>
              <a:t>“</a:t>
            </a:r>
            <a:endParaRPr lang="en-US" altLang="zh-CN" sz="24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Image3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pic>
        <p:nvPicPr>
          <p:cNvPr id="333" name="Image3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192" y="2132076"/>
            <a:ext cx="3799332" cy="45720"/>
          </a:xfrm>
          <a:prstGeom prst="rect">
            <a:avLst/>
          </a:prstGeom>
          <a:noFill/>
        </p:spPr>
      </p:pic>
      <p:sp>
        <p:nvSpPr>
          <p:cNvPr id="334" name="Text Box334"/>
          <p:cNvSpPr txBox="1"/>
          <p:nvPr/>
        </p:nvSpPr>
        <p:spPr>
          <a:xfrm>
            <a:off x="762305" y="1618132"/>
            <a:ext cx="3823321" cy="559613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4406"/>
              </a:lnSpc>
            </a:pPr>
            <a:r>
              <a:rPr lang="en-US" altLang="zh-CN" sz="4400" spc="-5" dirty="0">
                <a:solidFill>
                  <a:srgbClr val="00A2C3"/>
                </a:solidFill>
                <a:latin typeface="Calibri Light"/>
                <a:ea typeface="Calibri Light"/>
                <a:cs typeface="Calibri Light"/>
              </a:rPr>
              <a:t>SCADA</a:t>
            </a:r>
            <a:r>
              <a:rPr lang="en-US" altLang="zh-CN" sz="4400" dirty="0">
                <a:solidFill>
                  <a:srgbClr val="00A2C3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4400" spc="-12" dirty="0">
                <a:solidFill>
                  <a:srgbClr val="00A2C3"/>
                </a:solidFill>
                <a:latin typeface="Calibri Light"/>
                <a:ea typeface="Calibri Light"/>
                <a:cs typeface="Calibri Light"/>
              </a:rPr>
              <a:t>Networks</a:t>
            </a:r>
            <a:endParaRPr lang="en-US" altLang="zh-CN" sz="4400"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335" name="Text Box335"/>
          <p:cNvSpPr txBox="1"/>
          <p:nvPr/>
        </p:nvSpPr>
        <p:spPr>
          <a:xfrm>
            <a:off x="971702" y="2582291"/>
            <a:ext cx="2829834" cy="3550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796"/>
              </a:lnSpc>
            </a:pPr>
            <a:r>
              <a:rPr lang="en-US" altLang="zh-CN" sz="2800" spc="-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Common</a:t>
            </a:r>
            <a:r>
              <a:rPr lang="en-US" altLang="zh-CN" sz="2800" spc="1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800" spc="-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Methods:</a:t>
            </a:r>
            <a:endParaRPr lang="en-US" altLang="zh-CN" sz="2800">
              <a:latin typeface="Calibri"/>
              <a:ea typeface="Calibri"/>
              <a:cs typeface="Calibri"/>
            </a:endParaRPr>
          </a:p>
        </p:txBody>
      </p:sp>
      <p:sp>
        <p:nvSpPr>
          <p:cNvPr id="336" name="Text Box336"/>
          <p:cNvSpPr txBox="1"/>
          <p:nvPr/>
        </p:nvSpPr>
        <p:spPr>
          <a:xfrm>
            <a:off x="971702" y="3464893"/>
            <a:ext cx="992153" cy="410131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3229"/>
              </a:lnSpc>
            </a:pPr>
            <a:r>
              <a:rPr lang="en-US" altLang="zh-CN" sz="2800" spc="0" dirty="0">
                <a:solidFill>
                  <a:srgbClr val="000000"/>
                </a:solidFill>
                <a:latin typeface="ArialMT"/>
                <a:ea typeface="ArialMT"/>
                <a:cs typeface="ArialMT"/>
              </a:rPr>
              <a:t>•</a:t>
            </a:r>
            <a:r>
              <a:rPr lang="en-US" altLang="zh-CN" sz="2800" spc="42" dirty="0">
                <a:solidFill>
                  <a:srgbClr val="000000"/>
                </a:solidFill>
                <a:latin typeface="ArialMT"/>
                <a:ea typeface="ArialMT"/>
                <a:cs typeface="ArialMT"/>
              </a:rPr>
              <a:t> </a:t>
            </a:r>
            <a:r>
              <a:rPr lang="en-US" altLang="zh-CN" sz="2800" spc="-1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Fibre</a:t>
            </a:r>
            <a:endParaRPr lang="en-US" altLang="zh-CN" sz="2800">
              <a:latin typeface="Calibri"/>
              <a:ea typeface="Calibri"/>
              <a:cs typeface="Calibri"/>
            </a:endParaRPr>
          </a:p>
        </p:txBody>
      </p:sp>
      <p:sp>
        <p:nvSpPr>
          <p:cNvPr id="337" name="Text Box337"/>
          <p:cNvSpPr txBox="1"/>
          <p:nvPr/>
        </p:nvSpPr>
        <p:spPr>
          <a:xfrm>
            <a:off x="971702" y="3932761"/>
            <a:ext cx="837333" cy="41013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3229"/>
              </a:lnSpc>
            </a:pPr>
            <a:r>
              <a:rPr lang="en-US" altLang="zh-CN" sz="2800" spc="0" dirty="0">
                <a:solidFill>
                  <a:srgbClr val="000000"/>
                </a:solidFill>
                <a:latin typeface="ArialMT"/>
                <a:ea typeface="ArialMT"/>
                <a:cs typeface="ArialMT"/>
              </a:rPr>
              <a:t>•</a:t>
            </a:r>
            <a:r>
              <a:rPr lang="en-US" altLang="zh-CN" sz="2800" spc="42" dirty="0">
                <a:solidFill>
                  <a:srgbClr val="000000"/>
                </a:solidFill>
                <a:latin typeface="ArialMT"/>
                <a:ea typeface="ArialMT"/>
                <a:cs typeface="ArialMT"/>
              </a:rPr>
              <a:t> </a:t>
            </a:r>
            <a:r>
              <a:rPr lang="en-US" altLang="zh-CN" sz="2800" spc="-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GPS</a:t>
            </a:r>
            <a:endParaRPr lang="en-US" altLang="zh-CN" sz="2800">
              <a:latin typeface="Calibri"/>
              <a:ea typeface="Calibri"/>
              <a:cs typeface="Calibri"/>
            </a:endParaRPr>
          </a:p>
        </p:txBody>
      </p:sp>
      <p:sp>
        <p:nvSpPr>
          <p:cNvPr id="338" name="Text Box338"/>
          <p:cNvSpPr txBox="1"/>
          <p:nvPr/>
        </p:nvSpPr>
        <p:spPr>
          <a:xfrm>
            <a:off x="971702" y="4400883"/>
            <a:ext cx="736487" cy="410131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3229"/>
              </a:lnSpc>
            </a:pPr>
            <a:r>
              <a:rPr lang="en-US" altLang="zh-CN" sz="2800" spc="0" dirty="0">
                <a:solidFill>
                  <a:srgbClr val="000000"/>
                </a:solidFill>
                <a:latin typeface="ArialMT"/>
                <a:ea typeface="ArialMT"/>
                <a:cs typeface="ArialMT"/>
              </a:rPr>
              <a:t>•</a:t>
            </a:r>
            <a:r>
              <a:rPr lang="en-US" altLang="zh-CN" sz="2800" spc="42" dirty="0">
                <a:solidFill>
                  <a:srgbClr val="000000"/>
                </a:solidFill>
                <a:latin typeface="ArialMT"/>
                <a:ea typeface="ArialMT"/>
                <a:cs typeface="ArialMT"/>
              </a:rPr>
              <a:t> </a:t>
            </a:r>
            <a:r>
              <a:rPr lang="en-US" altLang="zh-CN" sz="2800" spc="-6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LTE</a:t>
            </a:r>
            <a:endParaRPr lang="en-US" altLang="zh-CN" sz="2800">
              <a:latin typeface="Calibri"/>
              <a:ea typeface="Calibri"/>
              <a:cs typeface="Calibri"/>
            </a:endParaRPr>
          </a:p>
        </p:txBody>
      </p:sp>
      <p:sp>
        <p:nvSpPr>
          <p:cNvPr id="339" name="Text Box339"/>
          <p:cNvSpPr txBox="1"/>
          <p:nvPr/>
        </p:nvSpPr>
        <p:spPr>
          <a:xfrm>
            <a:off x="971702" y="4870275"/>
            <a:ext cx="1025532" cy="410131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3229"/>
              </a:lnSpc>
            </a:pPr>
            <a:r>
              <a:rPr lang="en-US" altLang="zh-CN" sz="2800" spc="0" dirty="0">
                <a:solidFill>
                  <a:srgbClr val="000000"/>
                </a:solidFill>
                <a:latin typeface="ArialMT"/>
                <a:ea typeface="ArialMT"/>
                <a:cs typeface="ArialMT"/>
              </a:rPr>
              <a:t>•</a:t>
            </a:r>
            <a:r>
              <a:rPr lang="en-US" altLang="zh-CN" sz="2800" spc="42" dirty="0">
                <a:solidFill>
                  <a:srgbClr val="000000"/>
                </a:solidFill>
                <a:latin typeface="ArialMT"/>
                <a:ea typeface="ArialMT"/>
                <a:cs typeface="ArialMT"/>
              </a:rPr>
              <a:t> </a:t>
            </a:r>
            <a:r>
              <a:rPr lang="en-US" altLang="zh-CN" sz="2800" spc="-1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GPRS</a:t>
            </a:r>
            <a:endParaRPr lang="en-US" altLang="zh-CN" sz="2800">
              <a:latin typeface="Calibri"/>
              <a:ea typeface="Calibri"/>
              <a:cs typeface="Calibri"/>
            </a:endParaRPr>
          </a:p>
        </p:txBody>
      </p:sp>
      <p:sp>
        <p:nvSpPr>
          <p:cNvPr id="340" name="Text Box340"/>
          <p:cNvSpPr txBox="1"/>
          <p:nvPr/>
        </p:nvSpPr>
        <p:spPr>
          <a:xfrm>
            <a:off x="971702" y="5338168"/>
            <a:ext cx="736487" cy="41013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3229"/>
              </a:lnSpc>
            </a:pPr>
            <a:r>
              <a:rPr lang="en-US" altLang="zh-CN" sz="2800" spc="0" dirty="0">
                <a:solidFill>
                  <a:srgbClr val="000000"/>
                </a:solidFill>
                <a:latin typeface="ArialMT"/>
                <a:ea typeface="ArialMT"/>
                <a:cs typeface="ArialMT"/>
              </a:rPr>
              <a:t>•</a:t>
            </a:r>
            <a:r>
              <a:rPr lang="en-US" altLang="zh-CN" sz="2800" spc="42" dirty="0">
                <a:solidFill>
                  <a:srgbClr val="000000"/>
                </a:solidFill>
                <a:latin typeface="ArialMT"/>
                <a:ea typeface="ArialMT"/>
                <a:cs typeface="ArialMT"/>
              </a:rPr>
              <a:t> </a:t>
            </a:r>
            <a:r>
              <a:rPr lang="en-US" altLang="zh-CN" sz="2800" spc="-6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LTE</a:t>
            </a:r>
            <a:endParaRPr lang="en-US" altLang="zh-CN" sz="28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Image3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99"/>
            <a:ext cx="12192000" cy="6832600"/>
          </a:xfrm>
          <a:prstGeom prst="rect">
            <a:avLst/>
          </a:prstGeom>
          <a:noFill/>
        </p:spPr>
      </p:pic>
      <p:pic>
        <p:nvPicPr>
          <p:cNvPr id="342" name="Image3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3908" y="5702808"/>
            <a:ext cx="5676900" cy="45720"/>
          </a:xfrm>
          <a:prstGeom prst="rect">
            <a:avLst/>
          </a:prstGeom>
          <a:noFill/>
        </p:spPr>
      </p:pic>
      <p:sp>
        <p:nvSpPr>
          <p:cNvPr id="343" name="Text Box343"/>
          <p:cNvSpPr txBox="1"/>
          <p:nvPr/>
        </p:nvSpPr>
        <p:spPr>
          <a:xfrm>
            <a:off x="3064764" y="5226025"/>
            <a:ext cx="5678162" cy="55930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4404"/>
              </a:lnSpc>
            </a:pPr>
            <a:r>
              <a:rPr lang="en-US" altLang="zh-CN" sz="4400" spc="-8" dirty="0">
                <a:solidFill>
                  <a:srgbClr val="00A2C3"/>
                </a:solidFill>
                <a:latin typeface="Calibri Light"/>
                <a:ea typeface="Calibri Light"/>
                <a:cs typeface="Calibri Light"/>
              </a:rPr>
              <a:t>SCADA</a:t>
            </a:r>
            <a:r>
              <a:rPr lang="en-US" altLang="zh-CN" sz="4400" dirty="0">
                <a:solidFill>
                  <a:srgbClr val="00A2C3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4400" spc="-22" dirty="0">
                <a:solidFill>
                  <a:srgbClr val="00A2C3"/>
                </a:solidFill>
                <a:latin typeface="Calibri Light"/>
                <a:ea typeface="Calibri Light"/>
                <a:cs typeface="Calibri Light"/>
              </a:rPr>
              <a:t>Remote</a:t>
            </a:r>
            <a:r>
              <a:rPr lang="en-US" altLang="zh-CN" sz="4400" dirty="0">
                <a:solidFill>
                  <a:srgbClr val="00A2C3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4400" spc="-8" dirty="0">
                <a:solidFill>
                  <a:srgbClr val="00A2C3"/>
                </a:solidFill>
                <a:latin typeface="Calibri Light"/>
                <a:ea typeface="Calibri Light"/>
                <a:cs typeface="Calibri Light"/>
              </a:rPr>
              <a:t>Locations</a:t>
            </a:r>
            <a:endParaRPr lang="en-US" altLang="zh-CN" sz="4400">
              <a:latin typeface="Calibri Light"/>
              <a:ea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ath344"/>
          <p:cNvSpPr/>
          <p:nvPr/>
        </p:nvSpPr>
        <p:spPr>
          <a:xfrm>
            <a:off x="0" y="12699"/>
            <a:ext cx="12192000" cy="6832600"/>
          </a:xfrm>
          <a:custGeom>
            <a:avLst/>
            <a:gdLst/>
            <a:ahLst/>
            <a:cxnLst/>
            <a:rect l="l" t="t" r="r" b="b"/>
            <a:pathLst>
              <a:path w="12192000" h="6832600">
                <a:moveTo>
                  <a:pt x="0" y="68326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32600"/>
                </a:lnTo>
                <a:lnTo>
                  <a:pt x="0" y="6832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sq">
            <a:solidFill>
              <a:srgbClr val="FFFFFF"/>
            </a:solidFill>
            <a:prstDash val="solid"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345" name="Image3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5187" y="125095"/>
            <a:ext cx="869950" cy="6597142"/>
          </a:xfrm>
          <a:prstGeom prst="rect">
            <a:avLst/>
          </a:prstGeom>
          <a:noFill/>
        </p:spPr>
      </p:pic>
      <p:sp>
        <p:nvSpPr>
          <p:cNvPr id="346" name="Text Box346"/>
          <p:cNvSpPr txBox="1"/>
          <p:nvPr/>
        </p:nvSpPr>
        <p:spPr>
          <a:xfrm>
            <a:off x="2769108" y="178308"/>
            <a:ext cx="6984492" cy="728472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376"/>
              </a:lnSpc>
            </a:pPr>
            <a:endParaRPr/>
          </a:p>
          <a:p>
            <a:pPr marL="2329307" algn="l" rtl="0">
              <a:lnSpc>
                <a:spcPts val="3602"/>
              </a:lnSpc>
            </a:pPr>
            <a:r>
              <a:rPr lang="en-US" altLang="zh-CN" sz="3600" b="1" spc="-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SCADA</a:t>
            </a:r>
            <a:r>
              <a:rPr lang="en-US" altLang="zh-CN" sz="3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600" b="1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Zone</a:t>
            </a:r>
            <a:endParaRPr lang="en-US" altLang="zh-CN" sz="3600">
              <a:latin typeface="Calibri"/>
              <a:ea typeface="Calibri"/>
              <a:cs typeface="Calibri"/>
            </a:endParaRPr>
          </a:p>
        </p:txBody>
      </p:sp>
      <p:sp>
        <p:nvSpPr>
          <p:cNvPr id="347" name="Text Box347"/>
          <p:cNvSpPr txBox="1"/>
          <p:nvPr/>
        </p:nvSpPr>
        <p:spPr>
          <a:xfrm>
            <a:off x="2769108" y="999744"/>
            <a:ext cx="6984492" cy="728472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382"/>
              </a:lnSpc>
            </a:pPr>
            <a:endParaRPr/>
          </a:p>
          <a:p>
            <a:pPr marL="2257679" algn="l" rtl="0">
              <a:lnSpc>
                <a:spcPts val="3600"/>
              </a:lnSpc>
            </a:pPr>
            <a:r>
              <a:rPr lang="en-US" altLang="zh-CN" sz="3600" b="1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Process</a:t>
            </a:r>
            <a:r>
              <a:rPr lang="en-US" altLang="zh-CN" sz="3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600" b="1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Zone</a:t>
            </a:r>
            <a:endParaRPr lang="en-US" altLang="zh-CN" sz="3600">
              <a:latin typeface="Calibri"/>
              <a:ea typeface="Calibri"/>
              <a:cs typeface="Calibri"/>
            </a:endParaRPr>
          </a:p>
        </p:txBody>
      </p:sp>
      <p:sp>
        <p:nvSpPr>
          <p:cNvPr id="348" name="Text Box348"/>
          <p:cNvSpPr txBox="1"/>
          <p:nvPr/>
        </p:nvSpPr>
        <p:spPr>
          <a:xfrm>
            <a:off x="2769108" y="1821180"/>
            <a:ext cx="6984492" cy="728472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387"/>
              </a:lnSpc>
            </a:pPr>
            <a:endParaRPr/>
          </a:p>
          <a:p>
            <a:pPr marL="1852295" algn="l" rtl="0">
              <a:lnSpc>
                <a:spcPts val="3600"/>
              </a:lnSpc>
            </a:pPr>
            <a:r>
              <a:rPr lang="en-US" altLang="zh-CN" sz="3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Engineering</a:t>
            </a:r>
            <a:r>
              <a:rPr lang="en-US" altLang="zh-CN" sz="3600" b="1" spc="2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600" b="1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Zone</a:t>
            </a:r>
            <a:endParaRPr lang="en-US" altLang="zh-CN" sz="3600">
              <a:latin typeface="Calibri"/>
              <a:ea typeface="Calibri"/>
              <a:cs typeface="Calibri"/>
            </a:endParaRPr>
          </a:p>
        </p:txBody>
      </p:sp>
      <p:sp>
        <p:nvSpPr>
          <p:cNvPr id="349" name="Text Box349"/>
          <p:cNvSpPr txBox="1"/>
          <p:nvPr/>
        </p:nvSpPr>
        <p:spPr>
          <a:xfrm>
            <a:off x="2769108" y="2642616"/>
            <a:ext cx="6984492" cy="729996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392"/>
              </a:lnSpc>
            </a:pPr>
            <a:endParaRPr/>
          </a:p>
          <a:p>
            <a:pPr marL="2487803" algn="l" rtl="0">
              <a:lnSpc>
                <a:spcPts val="3600"/>
              </a:lnSpc>
            </a:pPr>
            <a:r>
              <a:rPr lang="en-US" altLang="zh-CN" sz="3600" b="1" spc="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Office</a:t>
            </a:r>
            <a:r>
              <a:rPr lang="en-US" altLang="zh-CN" sz="3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LAN</a:t>
            </a:r>
            <a:endParaRPr lang="en-US" altLang="zh-CN" sz="3600">
              <a:latin typeface="Calibri"/>
              <a:ea typeface="Calibri"/>
              <a:cs typeface="Calibri"/>
            </a:endParaRPr>
          </a:p>
        </p:txBody>
      </p:sp>
      <p:sp>
        <p:nvSpPr>
          <p:cNvPr id="350" name="Text Box350"/>
          <p:cNvSpPr txBox="1"/>
          <p:nvPr/>
        </p:nvSpPr>
        <p:spPr>
          <a:xfrm>
            <a:off x="2769108" y="3465576"/>
            <a:ext cx="6984492" cy="728472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385"/>
              </a:lnSpc>
            </a:pPr>
            <a:endParaRPr/>
          </a:p>
          <a:p>
            <a:pPr marL="2411857" algn="l" rtl="0">
              <a:lnSpc>
                <a:spcPts val="3600"/>
              </a:lnSpc>
            </a:pPr>
            <a:r>
              <a:rPr lang="en-US" altLang="zh-CN" sz="3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Public</a:t>
            </a:r>
            <a:r>
              <a:rPr lang="en-US" altLang="zh-CN" sz="3600" b="1" spc="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DMZ</a:t>
            </a:r>
            <a:endParaRPr lang="en-US" altLang="zh-CN" sz="3600">
              <a:latin typeface="Calibri"/>
              <a:ea typeface="Calibri"/>
              <a:cs typeface="Calibri"/>
            </a:endParaRPr>
          </a:p>
        </p:txBody>
      </p:sp>
      <p:sp>
        <p:nvSpPr>
          <p:cNvPr id="351" name="Text Box351"/>
          <p:cNvSpPr txBox="1"/>
          <p:nvPr/>
        </p:nvSpPr>
        <p:spPr>
          <a:xfrm>
            <a:off x="2769108" y="4287012"/>
            <a:ext cx="6984492" cy="728472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555"/>
              </a:lnSpc>
            </a:pPr>
            <a:endParaRPr/>
          </a:p>
          <a:p>
            <a:pPr marL="634619" algn="l" rtl="0">
              <a:lnSpc>
                <a:spcPts val="3204"/>
              </a:lnSpc>
            </a:pPr>
            <a:r>
              <a:rPr lang="en-US" altLang="zh-CN" sz="3200" b="1" spc="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DSO</a:t>
            </a:r>
            <a:r>
              <a:rPr lang="en-US" altLang="zh-CN" sz="3200" b="1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-4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WAN</a:t>
            </a:r>
            <a:r>
              <a:rPr lang="en-US" altLang="zh-CN" sz="3200" b="1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3200" b="1" spc="-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Primary</a:t>
            </a:r>
            <a:r>
              <a:rPr lang="en-US" altLang="zh-CN" sz="3200" b="1" spc="-3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Substation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352" name="Text Box352"/>
          <p:cNvSpPr txBox="1"/>
          <p:nvPr/>
        </p:nvSpPr>
        <p:spPr>
          <a:xfrm>
            <a:off x="2769108" y="5113020"/>
            <a:ext cx="6984492" cy="728472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882"/>
              </a:lnSpc>
            </a:pPr>
            <a:endParaRPr/>
          </a:p>
          <a:p>
            <a:pPr marL="689483" algn="l" rtl="0">
              <a:lnSpc>
                <a:spcPts val="2400"/>
              </a:lnSpc>
            </a:pPr>
            <a:r>
              <a:rPr lang="en-US" altLang="zh-CN" sz="2400" b="1" spc="-2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Telecom</a:t>
            </a:r>
            <a:r>
              <a:rPr lang="en-US" altLang="zh-CN" sz="2400" b="1" spc="-2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b="1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Operator</a:t>
            </a:r>
            <a:r>
              <a:rPr lang="en-US" altLang="zh-CN" sz="24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4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Secondary</a:t>
            </a:r>
            <a:r>
              <a:rPr lang="en-US" altLang="zh-CN" sz="2400" b="1" spc="-2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b="1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Substation</a:t>
            </a:r>
            <a:endParaRPr lang="en-US" altLang="zh-CN" sz="2400">
              <a:latin typeface="Calibri"/>
              <a:ea typeface="Calibri"/>
              <a:cs typeface="Calibri"/>
            </a:endParaRPr>
          </a:p>
        </p:txBody>
      </p:sp>
      <p:sp>
        <p:nvSpPr>
          <p:cNvPr id="353" name="Text Box353"/>
          <p:cNvSpPr txBox="1"/>
          <p:nvPr/>
        </p:nvSpPr>
        <p:spPr>
          <a:xfrm>
            <a:off x="2769108" y="5939028"/>
            <a:ext cx="6984492" cy="728472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390"/>
              </a:lnSpc>
            </a:pPr>
            <a:endParaRPr/>
          </a:p>
          <a:p>
            <a:pPr marL="1492631" algn="l" rtl="0">
              <a:lnSpc>
                <a:spcPts val="3600"/>
              </a:lnSpc>
            </a:pPr>
            <a:r>
              <a:rPr lang="en-US" altLang="zh-CN" sz="36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Energy</a:t>
            </a:r>
            <a:r>
              <a:rPr lang="en-US" altLang="zh-CN" sz="3600" b="1" spc="-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6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Supplier</a:t>
            </a:r>
            <a:r>
              <a:rPr lang="en-US" altLang="zh-CN" sz="3600" b="1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600" b="1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Zone</a:t>
            </a:r>
            <a:endParaRPr lang="en-US" altLang="zh-CN" sz="36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ath354"/>
          <p:cNvSpPr/>
          <p:nvPr/>
        </p:nvSpPr>
        <p:spPr>
          <a:xfrm>
            <a:off x="0" y="12699"/>
            <a:ext cx="12192000" cy="6832600"/>
          </a:xfrm>
          <a:custGeom>
            <a:avLst/>
            <a:gdLst/>
            <a:ahLst/>
            <a:cxnLst/>
            <a:rect l="l" t="t" r="r" b="b"/>
            <a:pathLst>
              <a:path w="12192000" h="6832600">
                <a:moveTo>
                  <a:pt x="0" y="68326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32600"/>
                </a:lnTo>
                <a:lnTo>
                  <a:pt x="0" y="6832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sq">
            <a:solidFill>
              <a:srgbClr val="FFFFFF"/>
            </a:solidFill>
            <a:prstDash val="solid"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355" name="Image3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5" y="1214755"/>
            <a:ext cx="659638" cy="4743958"/>
          </a:xfrm>
          <a:prstGeom prst="rect">
            <a:avLst/>
          </a:prstGeom>
          <a:noFill/>
        </p:spPr>
      </p:pic>
      <p:pic>
        <p:nvPicPr>
          <p:cNvPr id="356" name="Image3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7632" y="569976"/>
            <a:ext cx="6478524" cy="5958840"/>
          </a:xfrm>
          <a:prstGeom prst="rect">
            <a:avLst/>
          </a:prstGeom>
          <a:noFill/>
        </p:spPr>
      </p:pic>
      <p:sp>
        <p:nvSpPr>
          <p:cNvPr id="357" name="Text Box357"/>
          <p:cNvSpPr txBox="1"/>
          <p:nvPr/>
        </p:nvSpPr>
        <p:spPr>
          <a:xfrm>
            <a:off x="333756" y="1267968"/>
            <a:ext cx="5064252" cy="521208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31"/>
              </a:lnSpc>
            </a:pPr>
            <a:endParaRPr/>
          </a:p>
          <a:p>
            <a:pPr marL="1497203" algn="l" rtl="0">
              <a:lnSpc>
                <a:spcPts val="3204"/>
              </a:lnSpc>
            </a:pPr>
            <a:r>
              <a:rPr lang="en-US" altLang="zh-CN" sz="3200" b="1" spc="-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SCADA</a:t>
            </a:r>
            <a:r>
              <a:rPr lang="en-US" altLang="zh-CN" sz="3200" b="1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Zone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358" name="Text Box358"/>
          <p:cNvSpPr txBox="1"/>
          <p:nvPr/>
        </p:nvSpPr>
        <p:spPr>
          <a:xfrm>
            <a:off x="333756" y="1854708"/>
            <a:ext cx="5064252" cy="521208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34"/>
              </a:lnSpc>
            </a:pPr>
            <a:endParaRPr/>
          </a:p>
          <a:p>
            <a:pPr marL="1433195" algn="l" rtl="0">
              <a:lnSpc>
                <a:spcPts val="3204"/>
              </a:lnSpc>
            </a:pPr>
            <a:r>
              <a:rPr lang="en-US" altLang="zh-CN" sz="32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Process</a:t>
            </a:r>
            <a:r>
              <a:rPr lang="en-US" altLang="zh-CN" sz="3200" b="1" spc="-2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Zone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359" name="Text Box359"/>
          <p:cNvSpPr txBox="1"/>
          <p:nvPr/>
        </p:nvSpPr>
        <p:spPr>
          <a:xfrm>
            <a:off x="333756" y="2441448"/>
            <a:ext cx="5064252" cy="521208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34"/>
              </a:lnSpc>
            </a:pPr>
            <a:endParaRPr/>
          </a:p>
          <a:p>
            <a:pPr marL="1075055" algn="l" rtl="0">
              <a:lnSpc>
                <a:spcPts val="3206"/>
              </a:lnSpc>
            </a:pPr>
            <a:r>
              <a:rPr lang="en-US" altLang="zh-CN" sz="3200" b="1" spc="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Engineering</a:t>
            </a:r>
            <a:r>
              <a:rPr lang="en-US" altLang="zh-CN" sz="3200" b="1" spc="-3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Zone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360" name="Text Box360"/>
          <p:cNvSpPr txBox="1"/>
          <p:nvPr/>
        </p:nvSpPr>
        <p:spPr>
          <a:xfrm>
            <a:off x="333756" y="3029712"/>
            <a:ext cx="5064252" cy="519684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29"/>
              </a:lnSpc>
            </a:pPr>
            <a:endParaRPr/>
          </a:p>
          <a:p>
            <a:pPr marL="1638935" algn="l" rtl="0">
              <a:lnSpc>
                <a:spcPts val="3204"/>
              </a:lnSpc>
            </a:pPr>
            <a:r>
              <a:rPr lang="en-US" altLang="zh-CN" sz="3200" b="1" spc="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Office</a:t>
            </a:r>
            <a:r>
              <a:rPr lang="en-US" altLang="zh-CN" sz="32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LAN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361" name="Text Box361"/>
          <p:cNvSpPr txBox="1"/>
          <p:nvPr/>
        </p:nvSpPr>
        <p:spPr>
          <a:xfrm>
            <a:off x="333756" y="3616452"/>
            <a:ext cx="5064252" cy="519684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31"/>
              </a:lnSpc>
            </a:pPr>
            <a:endParaRPr/>
          </a:p>
          <a:p>
            <a:pPr marL="1571879" algn="l" rtl="0">
              <a:lnSpc>
                <a:spcPts val="3204"/>
              </a:lnSpc>
            </a:pPr>
            <a:r>
              <a:rPr lang="en-US" altLang="zh-CN" sz="32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Public</a:t>
            </a:r>
            <a:r>
              <a:rPr lang="en-US" altLang="zh-CN" sz="3200" b="1" spc="-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DMZ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362" name="Text Box362"/>
          <p:cNvSpPr txBox="1"/>
          <p:nvPr/>
        </p:nvSpPr>
        <p:spPr>
          <a:xfrm>
            <a:off x="333756" y="4203192"/>
            <a:ext cx="5064252" cy="521208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224"/>
              </a:lnSpc>
            </a:pPr>
            <a:endParaRPr/>
          </a:p>
          <a:p>
            <a:pPr marL="744322" algn="l" rtl="0">
              <a:lnSpc>
                <a:spcPts val="2006"/>
              </a:lnSpc>
            </a:pPr>
            <a:r>
              <a:rPr lang="en-US" altLang="zh-CN" sz="2000" b="1" spc="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DSO</a:t>
            </a:r>
            <a:r>
              <a:rPr lang="en-US" altLang="zh-CN" sz="2000" b="1" spc="-1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000" b="1" spc="-2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WAN</a:t>
            </a:r>
            <a:r>
              <a:rPr lang="en-US" altLang="zh-CN" sz="2000" b="1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0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000" b="1" spc="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Primary</a:t>
            </a:r>
            <a:r>
              <a:rPr lang="en-US" altLang="zh-CN" sz="2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0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Substation</a:t>
            </a:r>
            <a:endParaRPr lang="en-US" altLang="zh-CN" sz="2000">
              <a:latin typeface="Calibri"/>
              <a:ea typeface="Calibri"/>
              <a:cs typeface="Calibri"/>
            </a:endParaRPr>
          </a:p>
        </p:txBody>
      </p:sp>
      <p:sp>
        <p:nvSpPr>
          <p:cNvPr id="363" name="Text Box363"/>
          <p:cNvSpPr txBox="1"/>
          <p:nvPr/>
        </p:nvSpPr>
        <p:spPr>
          <a:xfrm>
            <a:off x="333756" y="4792980"/>
            <a:ext cx="5064252" cy="521208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402"/>
              </a:lnSpc>
            </a:pPr>
            <a:endParaRPr/>
          </a:p>
          <a:p>
            <a:pPr marL="660502" algn="l" rtl="0">
              <a:lnSpc>
                <a:spcPts val="1596"/>
              </a:lnSpc>
            </a:pPr>
            <a:r>
              <a:rPr lang="en-US" altLang="zh-CN" sz="1600" b="1" spc="-2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Telecom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Operator</a:t>
            </a:r>
            <a:r>
              <a:rPr lang="en-US" altLang="zh-CN" sz="1600" b="1" spc="1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Secondary</a:t>
            </a:r>
            <a:r>
              <a:rPr lang="en-US" altLang="zh-CN" sz="1600" b="1" spc="4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Substation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364" name="Text Box364"/>
          <p:cNvSpPr txBox="1"/>
          <p:nvPr/>
        </p:nvSpPr>
        <p:spPr>
          <a:xfrm>
            <a:off x="333756" y="5382768"/>
            <a:ext cx="5064252" cy="521208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901"/>
              </a:lnSpc>
            </a:pPr>
            <a:endParaRPr/>
          </a:p>
          <a:p>
            <a:pPr marL="977519" algn="l" rtl="0">
              <a:lnSpc>
                <a:spcPts val="2796"/>
              </a:lnSpc>
            </a:pPr>
            <a:r>
              <a:rPr lang="en-US" altLang="zh-CN" sz="28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Energy</a:t>
            </a:r>
            <a:r>
              <a:rPr lang="en-US" altLang="zh-CN" sz="2800" b="1" spc="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800" b="1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Supplier</a:t>
            </a:r>
            <a:r>
              <a:rPr lang="en-US" altLang="zh-CN" sz="2800" b="1" spc="2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800" b="1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Zone</a:t>
            </a:r>
            <a:endParaRPr lang="en-US" altLang="zh-CN" sz="28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ath354"/>
          <p:cNvSpPr/>
          <p:nvPr/>
        </p:nvSpPr>
        <p:spPr>
          <a:xfrm>
            <a:off x="0" y="12699"/>
            <a:ext cx="12192000" cy="6832600"/>
          </a:xfrm>
          <a:custGeom>
            <a:avLst/>
            <a:gdLst/>
            <a:ahLst/>
            <a:cxnLst/>
            <a:rect l="l" t="t" r="r" b="b"/>
            <a:pathLst>
              <a:path w="12192000" h="6832600">
                <a:moveTo>
                  <a:pt x="0" y="68326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32600"/>
                </a:lnTo>
                <a:lnTo>
                  <a:pt x="0" y="6832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sq">
            <a:solidFill>
              <a:srgbClr val="FFFFFF"/>
            </a:solidFill>
            <a:prstDash val="solid"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355" name="Image3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5" y="1214755"/>
            <a:ext cx="659638" cy="4743958"/>
          </a:xfrm>
          <a:prstGeom prst="rect">
            <a:avLst/>
          </a:prstGeom>
          <a:noFill/>
        </p:spPr>
      </p:pic>
      <p:pic>
        <p:nvPicPr>
          <p:cNvPr id="356" name="Image3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7632" y="569976"/>
            <a:ext cx="6478524" cy="5958840"/>
          </a:xfrm>
          <a:prstGeom prst="rect">
            <a:avLst/>
          </a:prstGeom>
          <a:noFill/>
        </p:spPr>
      </p:pic>
      <p:sp>
        <p:nvSpPr>
          <p:cNvPr id="357" name="Text Box357"/>
          <p:cNvSpPr txBox="1"/>
          <p:nvPr/>
        </p:nvSpPr>
        <p:spPr>
          <a:xfrm>
            <a:off x="333756" y="1267968"/>
            <a:ext cx="5064252" cy="521208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31"/>
              </a:lnSpc>
            </a:pPr>
            <a:endParaRPr/>
          </a:p>
          <a:p>
            <a:pPr marL="1497203" algn="l" rtl="0">
              <a:lnSpc>
                <a:spcPts val="3204"/>
              </a:lnSpc>
            </a:pPr>
            <a:r>
              <a:rPr lang="en-US" altLang="zh-CN" sz="3200" b="1" spc="-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SCADA</a:t>
            </a:r>
            <a:r>
              <a:rPr lang="en-US" altLang="zh-CN" sz="3200" b="1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Zone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358" name="Text Box358"/>
          <p:cNvSpPr txBox="1"/>
          <p:nvPr/>
        </p:nvSpPr>
        <p:spPr>
          <a:xfrm>
            <a:off x="333756" y="1854708"/>
            <a:ext cx="5064252" cy="521208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34"/>
              </a:lnSpc>
            </a:pPr>
            <a:endParaRPr/>
          </a:p>
          <a:p>
            <a:pPr marL="1433195" algn="l" rtl="0">
              <a:lnSpc>
                <a:spcPts val="3204"/>
              </a:lnSpc>
            </a:pPr>
            <a:r>
              <a:rPr lang="en-US" altLang="zh-CN" sz="32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Process</a:t>
            </a:r>
            <a:r>
              <a:rPr lang="en-US" altLang="zh-CN" sz="3200" b="1" spc="-2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Zone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359" name="Text Box359"/>
          <p:cNvSpPr txBox="1"/>
          <p:nvPr/>
        </p:nvSpPr>
        <p:spPr>
          <a:xfrm>
            <a:off x="333756" y="2441448"/>
            <a:ext cx="5064252" cy="521208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34"/>
              </a:lnSpc>
            </a:pPr>
            <a:endParaRPr/>
          </a:p>
          <a:p>
            <a:pPr marL="1075055" algn="l" rtl="0">
              <a:lnSpc>
                <a:spcPts val="3206"/>
              </a:lnSpc>
            </a:pPr>
            <a:r>
              <a:rPr lang="en-US" altLang="zh-CN" sz="3200" b="1" spc="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Engineering</a:t>
            </a:r>
            <a:r>
              <a:rPr lang="en-US" altLang="zh-CN" sz="3200" b="1" spc="-3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Zone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360" name="Text Box360"/>
          <p:cNvSpPr txBox="1"/>
          <p:nvPr/>
        </p:nvSpPr>
        <p:spPr>
          <a:xfrm>
            <a:off x="333756" y="3029712"/>
            <a:ext cx="5064252" cy="519684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29"/>
              </a:lnSpc>
            </a:pPr>
            <a:endParaRPr/>
          </a:p>
          <a:p>
            <a:pPr marL="1638935" algn="l" rtl="0">
              <a:lnSpc>
                <a:spcPts val="3204"/>
              </a:lnSpc>
            </a:pPr>
            <a:r>
              <a:rPr lang="en-US" altLang="zh-CN" sz="3200" b="1" spc="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Office</a:t>
            </a:r>
            <a:r>
              <a:rPr lang="en-US" altLang="zh-CN" sz="32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LAN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361" name="Text Box361"/>
          <p:cNvSpPr txBox="1"/>
          <p:nvPr/>
        </p:nvSpPr>
        <p:spPr>
          <a:xfrm>
            <a:off x="333756" y="3616452"/>
            <a:ext cx="5064252" cy="519684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31"/>
              </a:lnSpc>
            </a:pPr>
            <a:endParaRPr/>
          </a:p>
          <a:p>
            <a:pPr marL="1571879" algn="l" rtl="0">
              <a:lnSpc>
                <a:spcPts val="3204"/>
              </a:lnSpc>
            </a:pPr>
            <a:r>
              <a:rPr lang="en-US" altLang="zh-CN" sz="32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Public</a:t>
            </a:r>
            <a:r>
              <a:rPr lang="en-US" altLang="zh-CN" sz="3200" b="1" spc="-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DMZ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362" name="Text Box362"/>
          <p:cNvSpPr txBox="1"/>
          <p:nvPr/>
        </p:nvSpPr>
        <p:spPr>
          <a:xfrm>
            <a:off x="333756" y="4203192"/>
            <a:ext cx="5064252" cy="521208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224"/>
              </a:lnSpc>
            </a:pPr>
            <a:endParaRPr/>
          </a:p>
          <a:p>
            <a:pPr marL="744322" algn="l" rtl="0">
              <a:lnSpc>
                <a:spcPts val="2006"/>
              </a:lnSpc>
            </a:pPr>
            <a:r>
              <a:rPr lang="en-US" altLang="zh-CN" sz="2000" b="1" spc="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DSO</a:t>
            </a:r>
            <a:r>
              <a:rPr lang="en-US" altLang="zh-CN" sz="2000" b="1" spc="-1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000" b="1" spc="-2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WAN</a:t>
            </a:r>
            <a:r>
              <a:rPr lang="en-US" altLang="zh-CN" sz="2000" b="1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0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000" b="1" spc="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Primary</a:t>
            </a:r>
            <a:r>
              <a:rPr lang="en-US" altLang="zh-CN" sz="2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0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Substation</a:t>
            </a:r>
            <a:endParaRPr lang="en-US" altLang="zh-CN" sz="2000">
              <a:latin typeface="Calibri"/>
              <a:ea typeface="Calibri"/>
              <a:cs typeface="Calibri"/>
            </a:endParaRPr>
          </a:p>
        </p:txBody>
      </p:sp>
      <p:sp>
        <p:nvSpPr>
          <p:cNvPr id="363" name="Text Box363"/>
          <p:cNvSpPr txBox="1"/>
          <p:nvPr/>
        </p:nvSpPr>
        <p:spPr>
          <a:xfrm>
            <a:off x="333756" y="4792980"/>
            <a:ext cx="5064252" cy="521208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402"/>
              </a:lnSpc>
            </a:pPr>
            <a:endParaRPr/>
          </a:p>
          <a:p>
            <a:pPr marL="660502" algn="l" rtl="0">
              <a:lnSpc>
                <a:spcPts val="1596"/>
              </a:lnSpc>
            </a:pPr>
            <a:r>
              <a:rPr lang="en-US" altLang="zh-CN" sz="1600" b="1" spc="-2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Telecom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Operator</a:t>
            </a:r>
            <a:r>
              <a:rPr lang="en-US" altLang="zh-CN" sz="1600" b="1" spc="1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Secondary</a:t>
            </a:r>
            <a:r>
              <a:rPr lang="en-US" altLang="zh-CN" sz="1600" b="1" spc="4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Substation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364" name="Text Box364"/>
          <p:cNvSpPr txBox="1"/>
          <p:nvPr/>
        </p:nvSpPr>
        <p:spPr>
          <a:xfrm>
            <a:off x="333756" y="5382768"/>
            <a:ext cx="5064252" cy="521208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901"/>
              </a:lnSpc>
            </a:pPr>
            <a:endParaRPr/>
          </a:p>
          <a:p>
            <a:pPr marL="977519" algn="l" rtl="0">
              <a:lnSpc>
                <a:spcPts val="2796"/>
              </a:lnSpc>
            </a:pPr>
            <a:r>
              <a:rPr lang="en-US" altLang="zh-CN" sz="28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Energy</a:t>
            </a:r>
            <a:r>
              <a:rPr lang="en-US" altLang="zh-CN" sz="2800" b="1" spc="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800" b="1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Supplier</a:t>
            </a:r>
            <a:r>
              <a:rPr lang="en-US" altLang="zh-CN" sz="2800" b="1" spc="2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800" b="1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Zone</a:t>
            </a:r>
            <a:endParaRPr lang="en-US" altLang="zh-CN" sz="280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05122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Path365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366" name="Image36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7380" y="1267968"/>
            <a:ext cx="6217920" cy="4693920"/>
          </a:xfrm>
          <a:prstGeom prst="rect">
            <a:avLst/>
          </a:prstGeom>
          <a:noFill/>
        </p:spPr>
      </p:pic>
      <p:grpSp>
        <p:nvGrpSpPr>
          <p:cNvPr id="367" name="Group367"/>
          <p:cNvGrpSpPr/>
          <p:nvPr/>
        </p:nvGrpSpPr>
        <p:grpSpPr>
          <a:xfrm>
            <a:off x="41275" y="1214755"/>
            <a:ext cx="5356733" cy="629158"/>
            <a:chOff x="41275" y="1214755"/>
            <a:chExt cx="5356733" cy="629158"/>
          </a:xfrm>
        </p:grpSpPr>
        <p:sp>
          <p:nvSpPr>
            <p:cNvPr id="368" name="Text Box368"/>
            <p:cNvSpPr txBox="1"/>
            <p:nvPr/>
          </p:nvSpPr>
          <p:spPr>
            <a:xfrm>
              <a:off x="333756" y="1267968"/>
              <a:ext cx="5064252" cy="521208"/>
            </a:xfrm>
            <a:prstGeom prst="rect">
              <a:avLst/>
            </a:prstGeom>
            <a:solidFill>
              <a:srgbClr val="00A2C3"/>
            </a:solidFill>
          </p:spPr>
          <p:txBody>
            <a:bodyPr wrap="square" lIns="0" tIns="0" rIns="0" rtlCol="0">
              <a:spAutoFit/>
            </a:bodyPr>
            <a:lstStyle/>
            <a:p>
              <a:pPr algn="l">
                <a:lnSpc>
                  <a:spcPts val="731"/>
                </a:lnSpc>
              </a:pPr>
              <a:endParaRPr/>
            </a:p>
            <a:p>
              <a:pPr marL="1497203" algn="l" rtl="0">
                <a:lnSpc>
                  <a:spcPts val="3204"/>
                </a:lnSpc>
              </a:pPr>
              <a:r>
                <a:rPr lang="en-US" altLang="zh-CN" sz="3200" b="1" spc="-14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SCADA</a:t>
              </a:r>
              <a:r>
                <a:rPr lang="en-US" altLang="zh-CN" sz="3200" b="1" spc="-1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altLang="zh-CN" sz="3200" b="1" spc="-6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Zone</a:t>
              </a:r>
              <a:endParaRPr lang="en-US" altLang="zh-CN" sz="320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69" name="Path369"/>
            <p:cNvSpPr/>
            <p:nvPr/>
          </p:nvSpPr>
          <p:spPr>
            <a:xfrm>
              <a:off x="95250" y="1268730"/>
              <a:ext cx="551688" cy="521208"/>
            </a:xfrm>
            <a:custGeom>
              <a:avLst/>
              <a:gdLst/>
              <a:ahLst/>
              <a:cxnLst/>
              <a:rect l="l" t="t" r="r" b="b"/>
              <a:pathLst>
                <a:path w="551688" h="521208">
                  <a:moveTo>
                    <a:pt x="0" y="260604"/>
                  </a:moveTo>
                  <a:cubicBezTo>
                    <a:pt x="0" y="116713"/>
                    <a:pt x="123495" y="0"/>
                    <a:pt x="275844" y="0"/>
                  </a:cubicBezTo>
                  <a:cubicBezTo>
                    <a:pt x="428193" y="0"/>
                    <a:pt x="551688" y="116713"/>
                    <a:pt x="551688" y="260604"/>
                  </a:cubicBezTo>
                  <a:cubicBezTo>
                    <a:pt x="551688" y="404495"/>
                    <a:pt x="428193" y="521208"/>
                    <a:pt x="275844" y="521208"/>
                  </a:cubicBezTo>
                  <a:cubicBezTo>
                    <a:pt x="123495" y="521208"/>
                    <a:pt x="0" y="404495"/>
                    <a:pt x="0" y="26060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70" name="Path370"/>
            <p:cNvSpPr/>
            <p:nvPr/>
          </p:nvSpPr>
          <p:spPr>
            <a:xfrm>
              <a:off x="41275" y="1214755"/>
              <a:ext cx="659638" cy="629158"/>
            </a:xfrm>
            <a:custGeom>
              <a:avLst/>
              <a:gdLst/>
              <a:ahLst/>
              <a:cxnLst/>
              <a:rect l="l" t="t" r="r" b="b"/>
              <a:pathLst>
                <a:path w="659638" h="629158">
                  <a:moveTo>
                    <a:pt x="53975" y="314579"/>
                  </a:moveTo>
                  <a:cubicBezTo>
                    <a:pt x="53975" y="170688"/>
                    <a:pt x="177470" y="53975"/>
                    <a:pt x="329819" y="53975"/>
                  </a:cubicBezTo>
                  <a:cubicBezTo>
                    <a:pt x="482168" y="53975"/>
                    <a:pt x="605663" y="170688"/>
                    <a:pt x="605663" y="314579"/>
                  </a:cubicBezTo>
                  <a:cubicBezTo>
                    <a:pt x="605663" y="458470"/>
                    <a:pt x="482168" y="575183"/>
                    <a:pt x="329819" y="575183"/>
                  </a:cubicBezTo>
                  <a:cubicBezTo>
                    <a:pt x="177470" y="575183"/>
                    <a:pt x="53975" y="458470"/>
                    <a:pt x="53975" y="314579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30480" cap="sq">
              <a:solidFill>
                <a:srgbClr val="00A2C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371" name="Image37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4340" y="1394757"/>
              <a:ext cx="273140" cy="269100"/>
            </a:xfrm>
            <a:prstGeom prst="rect">
              <a:avLst/>
            </a:prstGeom>
            <a:noFill/>
          </p:spPr>
        </p:pic>
        <p:sp>
          <p:nvSpPr>
            <p:cNvPr id="372" name="Path372"/>
            <p:cNvSpPr/>
            <p:nvPr/>
          </p:nvSpPr>
          <p:spPr>
            <a:xfrm>
              <a:off x="162560" y="1323848"/>
              <a:ext cx="415544" cy="409448"/>
            </a:xfrm>
            <a:custGeom>
              <a:avLst/>
              <a:gdLst/>
              <a:ahLst/>
              <a:cxnLst/>
              <a:rect l="l" t="t" r="r" b="b"/>
              <a:pathLst>
                <a:path w="415544" h="409448">
                  <a:moveTo>
                    <a:pt x="12700" y="204724"/>
                  </a:moveTo>
                  <a:cubicBezTo>
                    <a:pt x="12700" y="98679"/>
                    <a:pt x="100038" y="12700"/>
                    <a:pt x="207772" y="12700"/>
                  </a:cubicBezTo>
                  <a:cubicBezTo>
                    <a:pt x="315506" y="12700"/>
                    <a:pt x="402844" y="98679"/>
                    <a:pt x="402844" y="204724"/>
                  </a:cubicBezTo>
                  <a:cubicBezTo>
                    <a:pt x="402844" y="310769"/>
                    <a:pt x="315506" y="396748"/>
                    <a:pt x="207772" y="396748"/>
                  </a:cubicBezTo>
                  <a:cubicBezTo>
                    <a:pt x="100038" y="396748"/>
                    <a:pt x="12700" y="310769"/>
                    <a:pt x="12700" y="204724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270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sp>
        <p:nvSpPr>
          <p:cNvPr id="373" name="Text Box373"/>
          <p:cNvSpPr txBox="1"/>
          <p:nvPr/>
        </p:nvSpPr>
        <p:spPr>
          <a:xfrm>
            <a:off x="819912" y="2137436"/>
            <a:ext cx="4315435" cy="1052169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071"/>
              </a:lnSpc>
            </a:pPr>
            <a:r>
              <a:rPr lang="en-US" altLang="zh-CN" sz="18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SCADA</a:t>
            </a:r>
            <a:r>
              <a:rPr lang="en-US" altLang="zh-CN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zone</a:t>
            </a:r>
            <a:r>
              <a:rPr lang="en-US" altLang="zh-CN" sz="1800" spc="1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serves</a:t>
            </a:r>
            <a:r>
              <a:rPr lang="en-US" altLang="zh-CN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as</a:t>
            </a:r>
            <a:r>
              <a:rPr lang="en-US" altLang="zh-CN" sz="1800" spc="-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800" spc="1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central</a:t>
            </a:r>
            <a:r>
              <a:rPr lang="en-US" altLang="zh-CN" sz="1800" spc="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800" spc="40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essential</a:t>
            </a:r>
            <a:r>
              <a:rPr lang="en-US" altLang="zh-CN" sz="1800" spc="-1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part</a:t>
            </a:r>
            <a:r>
              <a:rPr lang="en-US" altLang="zh-CN" sz="1800" spc="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800" spc="1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1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system.</a:t>
            </a:r>
            <a:r>
              <a:rPr lang="en-US" altLang="zh-CN" sz="1800" spc="-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It</a:t>
            </a:r>
            <a:r>
              <a:rPr lang="en-US" altLang="zh-CN" sz="1800" spc="-1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acts</a:t>
            </a:r>
            <a:r>
              <a:rPr lang="en-US" altLang="zh-CN" sz="1800" spc="1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as</a:t>
            </a:r>
            <a:r>
              <a:rPr lang="en-US" altLang="zh-CN" sz="1800" spc="-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800" spc="40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command</a:t>
            </a:r>
            <a:r>
              <a:rPr lang="en-US" altLang="zh-CN" sz="1800" spc="1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2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center,</a:t>
            </a:r>
            <a:r>
              <a:rPr lang="en-US" altLang="zh-CN" sz="1800" spc="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receiving</a:t>
            </a:r>
            <a:r>
              <a:rPr lang="en-US" altLang="zh-CN" sz="1800" spc="2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800" spc="1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distributing</a:t>
            </a:r>
            <a:r>
              <a:rPr lang="en-US" altLang="zh-CN" sz="1800" spc="40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operator</a:t>
            </a:r>
            <a:r>
              <a:rPr lang="en-US" altLang="zh-CN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commands</a:t>
            </a:r>
            <a:r>
              <a:rPr lang="en-US" altLang="zh-CN" sz="1800" spc="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to</a:t>
            </a:r>
            <a:r>
              <a:rPr lang="en-US" altLang="zh-CN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800" spc="1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actual</a:t>
            </a:r>
            <a:r>
              <a:rPr lang="en-US" altLang="zh-CN" sz="1800" spc="1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substations.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ath374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grpSp>
        <p:nvGrpSpPr>
          <p:cNvPr id="375" name="Group375"/>
          <p:cNvGrpSpPr/>
          <p:nvPr/>
        </p:nvGrpSpPr>
        <p:grpSpPr>
          <a:xfrm>
            <a:off x="41275" y="1214755"/>
            <a:ext cx="5356733" cy="629158"/>
            <a:chOff x="41275" y="1214755"/>
            <a:chExt cx="5356733" cy="629158"/>
          </a:xfrm>
        </p:grpSpPr>
        <p:sp>
          <p:nvSpPr>
            <p:cNvPr id="376" name="Text Box376"/>
            <p:cNvSpPr txBox="1"/>
            <p:nvPr/>
          </p:nvSpPr>
          <p:spPr>
            <a:xfrm>
              <a:off x="333756" y="1267968"/>
              <a:ext cx="5064252" cy="521208"/>
            </a:xfrm>
            <a:prstGeom prst="rect">
              <a:avLst/>
            </a:prstGeom>
            <a:solidFill>
              <a:srgbClr val="00A2C3"/>
            </a:solidFill>
          </p:spPr>
          <p:txBody>
            <a:bodyPr wrap="square" lIns="0" tIns="0" rIns="0" rtlCol="0">
              <a:spAutoFit/>
            </a:bodyPr>
            <a:lstStyle/>
            <a:p>
              <a:pPr algn="l">
                <a:lnSpc>
                  <a:spcPts val="731"/>
                </a:lnSpc>
              </a:pPr>
              <a:endParaRPr/>
            </a:p>
            <a:p>
              <a:pPr marL="1047623" algn="l" rtl="0">
                <a:lnSpc>
                  <a:spcPts val="3204"/>
                </a:lnSpc>
              </a:pPr>
              <a:r>
                <a:rPr lang="en-US" altLang="zh-CN" sz="3200" b="1" spc="-14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SCADA</a:t>
              </a:r>
              <a:r>
                <a:rPr lang="en-US" altLang="zh-CN" sz="3200" b="1" spc="-1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altLang="zh-CN" sz="3200" b="1" spc="3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DMZ</a:t>
              </a:r>
              <a:r>
                <a:rPr lang="en-US" altLang="zh-CN" sz="3200" b="1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n-US" altLang="zh-CN" sz="3200" b="1" spc="-8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Zone</a:t>
              </a:r>
              <a:endParaRPr lang="en-US" altLang="zh-CN" sz="320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377" name="Path377"/>
            <p:cNvSpPr/>
            <p:nvPr/>
          </p:nvSpPr>
          <p:spPr>
            <a:xfrm>
              <a:off x="95250" y="1268730"/>
              <a:ext cx="551688" cy="521208"/>
            </a:xfrm>
            <a:custGeom>
              <a:avLst/>
              <a:gdLst/>
              <a:ahLst/>
              <a:cxnLst/>
              <a:rect l="l" t="t" r="r" b="b"/>
              <a:pathLst>
                <a:path w="551688" h="521208">
                  <a:moveTo>
                    <a:pt x="0" y="260604"/>
                  </a:moveTo>
                  <a:cubicBezTo>
                    <a:pt x="0" y="116713"/>
                    <a:pt x="123495" y="0"/>
                    <a:pt x="275844" y="0"/>
                  </a:cubicBezTo>
                  <a:cubicBezTo>
                    <a:pt x="428193" y="0"/>
                    <a:pt x="551688" y="116713"/>
                    <a:pt x="551688" y="260604"/>
                  </a:cubicBezTo>
                  <a:cubicBezTo>
                    <a:pt x="551688" y="404495"/>
                    <a:pt x="428193" y="521208"/>
                    <a:pt x="275844" y="521208"/>
                  </a:cubicBezTo>
                  <a:cubicBezTo>
                    <a:pt x="123495" y="521208"/>
                    <a:pt x="0" y="404495"/>
                    <a:pt x="0" y="260604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378" name="Path378"/>
            <p:cNvSpPr/>
            <p:nvPr/>
          </p:nvSpPr>
          <p:spPr>
            <a:xfrm>
              <a:off x="41275" y="1214755"/>
              <a:ext cx="659638" cy="629158"/>
            </a:xfrm>
            <a:custGeom>
              <a:avLst/>
              <a:gdLst/>
              <a:ahLst/>
              <a:cxnLst/>
              <a:rect l="l" t="t" r="r" b="b"/>
              <a:pathLst>
                <a:path w="659638" h="629158">
                  <a:moveTo>
                    <a:pt x="53975" y="314579"/>
                  </a:moveTo>
                  <a:cubicBezTo>
                    <a:pt x="53975" y="170688"/>
                    <a:pt x="177470" y="53975"/>
                    <a:pt x="329819" y="53975"/>
                  </a:cubicBezTo>
                  <a:cubicBezTo>
                    <a:pt x="482168" y="53975"/>
                    <a:pt x="605663" y="170688"/>
                    <a:pt x="605663" y="314579"/>
                  </a:cubicBezTo>
                  <a:cubicBezTo>
                    <a:pt x="605663" y="458470"/>
                    <a:pt x="482168" y="575183"/>
                    <a:pt x="329819" y="575183"/>
                  </a:cubicBezTo>
                  <a:cubicBezTo>
                    <a:pt x="177470" y="575183"/>
                    <a:pt x="53975" y="458470"/>
                    <a:pt x="53975" y="314579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30480" cap="sq">
              <a:solidFill>
                <a:srgbClr val="00A2C3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379" name="Image37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4340" y="1394757"/>
              <a:ext cx="273140" cy="269100"/>
            </a:xfrm>
            <a:prstGeom prst="rect">
              <a:avLst/>
            </a:prstGeom>
            <a:noFill/>
          </p:spPr>
        </p:pic>
        <p:sp>
          <p:nvSpPr>
            <p:cNvPr id="380" name="Path380"/>
            <p:cNvSpPr/>
            <p:nvPr/>
          </p:nvSpPr>
          <p:spPr>
            <a:xfrm>
              <a:off x="162560" y="1323848"/>
              <a:ext cx="415544" cy="409448"/>
            </a:xfrm>
            <a:custGeom>
              <a:avLst/>
              <a:gdLst/>
              <a:ahLst/>
              <a:cxnLst/>
              <a:rect l="l" t="t" r="r" b="b"/>
              <a:pathLst>
                <a:path w="415544" h="409448">
                  <a:moveTo>
                    <a:pt x="12700" y="204724"/>
                  </a:moveTo>
                  <a:cubicBezTo>
                    <a:pt x="12700" y="98679"/>
                    <a:pt x="100038" y="12700"/>
                    <a:pt x="207772" y="12700"/>
                  </a:cubicBezTo>
                  <a:cubicBezTo>
                    <a:pt x="315506" y="12700"/>
                    <a:pt x="402844" y="98679"/>
                    <a:pt x="402844" y="204724"/>
                  </a:cubicBezTo>
                  <a:cubicBezTo>
                    <a:pt x="402844" y="310769"/>
                    <a:pt x="315506" y="396748"/>
                    <a:pt x="207772" y="396748"/>
                  </a:cubicBezTo>
                  <a:cubicBezTo>
                    <a:pt x="100038" y="396748"/>
                    <a:pt x="12700" y="310769"/>
                    <a:pt x="12700" y="204724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270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pic>
        <p:nvPicPr>
          <p:cNvPr id="381" name="Image38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4249" y="2049780"/>
            <a:ext cx="6222491" cy="3346704"/>
          </a:xfrm>
          <a:prstGeom prst="rect">
            <a:avLst/>
          </a:prstGeom>
          <a:noFill/>
        </p:spPr>
      </p:pic>
      <p:sp>
        <p:nvSpPr>
          <p:cNvPr id="382" name="Text Box382"/>
          <p:cNvSpPr txBox="1"/>
          <p:nvPr/>
        </p:nvSpPr>
        <p:spPr>
          <a:xfrm>
            <a:off x="819912" y="2110004"/>
            <a:ext cx="4272001" cy="1463649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1921"/>
              </a:lnSpc>
            </a:pPr>
            <a:r>
              <a:rPr lang="en-US" altLang="zh-CN" sz="18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800" spc="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-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SCADA</a:t>
            </a:r>
            <a:r>
              <a:rPr lang="en-US" altLang="zh-CN" sz="1800" b="1" spc="-1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b="1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DMZ</a:t>
            </a:r>
            <a:r>
              <a:rPr lang="en-US" altLang="zh-CN" sz="1800" b="1" spc="2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(Demilitarized</a:t>
            </a:r>
            <a:r>
              <a:rPr lang="en-US" altLang="zh-CN" sz="1800" spc="4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Zone)</a:t>
            </a:r>
            <a:r>
              <a:rPr lang="en-US" altLang="zh-CN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zone</a:t>
            </a:r>
            <a:r>
              <a:rPr lang="en-US" altLang="zh-CN" sz="1800" spc="40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acts</a:t>
            </a:r>
            <a:r>
              <a:rPr lang="en-US" altLang="zh-CN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as</a:t>
            </a:r>
            <a:r>
              <a:rPr lang="en-US" altLang="zh-CN" sz="1800" spc="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an</a:t>
            </a:r>
            <a:r>
              <a:rPr lang="en-US" altLang="zh-CN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intermediate</a:t>
            </a:r>
            <a:r>
              <a:rPr lang="en-US" altLang="zh-CN" sz="1800" spc="1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1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zone</a:t>
            </a:r>
            <a:r>
              <a:rPr lang="en-US" altLang="zh-CN" sz="1800" spc="1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1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for</a:t>
            </a:r>
            <a:r>
              <a:rPr lang="en-US" altLang="zh-CN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secure</a:t>
            </a:r>
            <a:r>
              <a:rPr lang="en-US" altLang="zh-CN" sz="1800" spc="1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data</a:t>
            </a:r>
            <a:r>
              <a:rPr lang="en-US" altLang="zh-CN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1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transfer</a:t>
            </a:r>
            <a:r>
              <a:rPr lang="en-US" altLang="zh-CN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between</a:t>
            </a:r>
            <a:r>
              <a:rPr lang="en-US" altLang="zh-CN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800" spc="1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SCADA</a:t>
            </a:r>
            <a:r>
              <a:rPr lang="en-US" altLang="zh-CN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zone</a:t>
            </a:r>
            <a:r>
              <a:rPr lang="en-US" altLang="zh-CN" sz="1800" spc="1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800" spc="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800" spc="40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office</a:t>
            </a:r>
            <a:r>
              <a:rPr lang="en-US" altLang="zh-CN" sz="1800" spc="1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zone.</a:t>
            </a:r>
            <a:r>
              <a:rPr lang="en-US" altLang="zh-CN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It</a:t>
            </a:r>
            <a:r>
              <a:rPr lang="en-US" altLang="zh-CN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employs</a:t>
            </a:r>
            <a:r>
              <a:rPr lang="en-US" altLang="zh-CN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firewalls</a:t>
            </a:r>
            <a:r>
              <a:rPr lang="en-US" altLang="zh-CN" sz="1800" spc="1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to</a:t>
            </a:r>
            <a:r>
              <a:rPr lang="en-US" altLang="zh-CN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thoroughly</a:t>
            </a:r>
            <a:r>
              <a:rPr lang="en-US" altLang="zh-CN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inspect</a:t>
            </a:r>
            <a:r>
              <a:rPr lang="en-US" altLang="zh-CN" sz="1800" spc="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800" spc="1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control</a:t>
            </a:r>
            <a:r>
              <a:rPr lang="en-US" altLang="zh-CN" sz="1800" spc="-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</a:t>
            </a:r>
            <a:r>
              <a:rPr lang="en-US" altLang="zh-CN" sz="1800" spc="1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flow</a:t>
            </a:r>
            <a:r>
              <a:rPr lang="en-US" altLang="zh-CN" sz="1800" spc="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of</a:t>
            </a:r>
            <a:r>
              <a:rPr lang="en-US" altLang="zh-CN" sz="1800" spc="1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data,</a:t>
            </a:r>
            <a:r>
              <a:rPr lang="en-US" altLang="zh-CN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ensuring</a:t>
            </a:r>
            <a:r>
              <a:rPr lang="en-US" altLang="zh-CN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its</a:t>
            </a:r>
            <a:r>
              <a:rPr lang="en-US" altLang="zh-CN" sz="18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integrity</a:t>
            </a:r>
            <a:r>
              <a:rPr lang="en-US" altLang="zh-CN" sz="1800" spc="1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800" spc="1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800" spc="-1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security.</a:t>
            </a:r>
            <a:endParaRPr lang="en-US" altLang="zh-CN" sz="18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Path383"/>
          <p:cNvSpPr/>
          <p:nvPr/>
        </p:nvSpPr>
        <p:spPr>
          <a:xfrm>
            <a:off x="0" y="12699"/>
            <a:ext cx="12192000" cy="6832600"/>
          </a:xfrm>
          <a:custGeom>
            <a:avLst/>
            <a:gdLst/>
            <a:ahLst/>
            <a:cxnLst/>
            <a:rect l="l" t="t" r="r" b="b"/>
            <a:pathLst>
              <a:path w="12192000" h="6832600">
                <a:moveTo>
                  <a:pt x="0" y="68326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32600"/>
                </a:lnTo>
                <a:lnTo>
                  <a:pt x="0" y="6832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sq">
            <a:solidFill>
              <a:srgbClr val="FFFFFF"/>
            </a:solidFill>
            <a:prstDash val="solid"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384" name="Image3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5" y="1214755"/>
            <a:ext cx="659638" cy="4745482"/>
          </a:xfrm>
          <a:prstGeom prst="rect">
            <a:avLst/>
          </a:prstGeom>
          <a:noFill/>
        </p:spPr>
      </p:pic>
      <p:pic>
        <p:nvPicPr>
          <p:cNvPr id="385" name="Image38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9740" y="525780"/>
            <a:ext cx="6480050" cy="5955792"/>
          </a:xfrm>
          <a:prstGeom prst="rect">
            <a:avLst/>
          </a:prstGeom>
          <a:noFill/>
        </p:spPr>
      </p:pic>
      <p:sp>
        <p:nvSpPr>
          <p:cNvPr id="386" name="Text Box386"/>
          <p:cNvSpPr txBox="1"/>
          <p:nvPr/>
        </p:nvSpPr>
        <p:spPr>
          <a:xfrm>
            <a:off x="333756" y="1267968"/>
            <a:ext cx="5064252" cy="521208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31"/>
              </a:lnSpc>
            </a:pPr>
            <a:endParaRPr/>
          </a:p>
          <a:p>
            <a:pPr marL="1047623" algn="l" rtl="0">
              <a:lnSpc>
                <a:spcPts val="3204"/>
              </a:lnSpc>
            </a:pPr>
            <a:r>
              <a:rPr lang="en-US" altLang="zh-CN" sz="3200" b="1" spc="-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SCADA</a:t>
            </a:r>
            <a:r>
              <a:rPr lang="en-US" altLang="zh-CN" sz="3200" b="1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DMZ</a:t>
            </a:r>
            <a:r>
              <a:rPr lang="en-US" altLang="zh-CN" sz="32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Zone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387" name="Text Box387"/>
          <p:cNvSpPr txBox="1"/>
          <p:nvPr/>
        </p:nvSpPr>
        <p:spPr>
          <a:xfrm>
            <a:off x="333756" y="1857756"/>
            <a:ext cx="5064252" cy="519684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27"/>
              </a:lnSpc>
            </a:pPr>
            <a:endParaRPr/>
          </a:p>
          <a:p>
            <a:pPr marL="1433195" algn="l" rtl="0">
              <a:lnSpc>
                <a:spcPts val="3204"/>
              </a:lnSpc>
            </a:pPr>
            <a:r>
              <a:rPr lang="en-US" altLang="zh-CN" sz="32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Process</a:t>
            </a:r>
            <a:r>
              <a:rPr lang="en-US" altLang="zh-CN" sz="3200" b="1" spc="-2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Zone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388" name="Text Box388"/>
          <p:cNvSpPr txBox="1"/>
          <p:nvPr/>
        </p:nvSpPr>
        <p:spPr>
          <a:xfrm>
            <a:off x="333756" y="2444496"/>
            <a:ext cx="5064252" cy="519684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27"/>
              </a:lnSpc>
            </a:pPr>
            <a:endParaRPr/>
          </a:p>
          <a:p>
            <a:pPr marL="1075055" algn="l" rtl="0">
              <a:lnSpc>
                <a:spcPts val="3206"/>
              </a:lnSpc>
            </a:pPr>
            <a:r>
              <a:rPr lang="en-US" altLang="zh-CN" sz="3200" b="1" spc="2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Engineering</a:t>
            </a:r>
            <a:r>
              <a:rPr lang="en-US" altLang="zh-CN" sz="3200" b="1" spc="-33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-5" dirty="0">
                <a:solidFill>
                  <a:srgbClr val="FFC000"/>
                </a:solidFill>
                <a:latin typeface="Calibri"/>
                <a:ea typeface="Calibri"/>
                <a:cs typeface="Calibri"/>
              </a:rPr>
              <a:t>Zone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389" name="Text Box389"/>
          <p:cNvSpPr txBox="1"/>
          <p:nvPr/>
        </p:nvSpPr>
        <p:spPr>
          <a:xfrm>
            <a:off x="333756" y="3031236"/>
            <a:ext cx="5064252" cy="521208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34"/>
              </a:lnSpc>
            </a:pPr>
            <a:endParaRPr/>
          </a:p>
          <a:p>
            <a:pPr marL="1638935" algn="l" rtl="0">
              <a:lnSpc>
                <a:spcPts val="3204"/>
              </a:lnSpc>
            </a:pPr>
            <a:r>
              <a:rPr lang="en-US" altLang="zh-CN" sz="3200" b="1" spc="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Office</a:t>
            </a:r>
            <a:r>
              <a:rPr lang="en-US" altLang="zh-CN" sz="32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LAN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390" name="Text Box390"/>
          <p:cNvSpPr txBox="1"/>
          <p:nvPr/>
        </p:nvSpPr>
        <p:spPr>
          <a:xfrm>
            <a:off x="333756" y="3617976"/>
            <a:ext cx="5064252" cy="521208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36"/>
              </a:lnSpc>
            </a:pPr>
            <a:endParaRPr/>
          </a:p>
          <a:p>
            <a:pPr marL="1571879" algn="l" rtl="0">
              <a:lnSpc>
                <a:spcPts val="3204"/>
              </a:lnSpc>
            </a:pPr>
            <a:r>
              <a:rPr lang="en-US" altLang="zh-CN" sz="32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Public</a:t>
            </a:r>
            <a:r>
              <a:rPr lang="en-US" altLang="zh-CN" sz="3200" b="1" spc="-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DMZ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391" name="Text Box391"/>
          <p:cNvSpPr txBox="1"/>
          <p:nvPr/>
        </p:nvSpPr>
        <p:spPr>
          <a:xfrm>
            <a:off x="333756" y="4204716"/>
            <a:ext cx="5064252" cy="521208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231"/>
              </a:lnSpc>
            </a:pPr>
            <a:endParaRPr/>
          </a:p>
          <a:p>
            <a:pPr marL="744322" algn="l" rtl="0">
              <a:lnSpc>
                <a:spcPts val="2004"/>
              </a:lnSpc>
            </a:pPr>
            <a:r>
              <a:rPr lang="en-US" altLang="zh-CN" sz="2000" b="1" spc="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DSO</a:t>
            </a:r>
            <a:r>
              <a:rPr lang="en-US" altLang="zh-CN" sz="2000" b="1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000" b="1" spc="-3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WAN</a:t>
            </a:r>
            <a:r>
              <a:rPr lang="en-US" altLang="zh-CN" sz="2000" b="1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000" b="1" spc="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000" b="1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000" b="1" spc="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Primary</a:t>
            </a:r>
            <a:r>
              <a:rPr lang="en-US" altLang="zh-CN" sz="2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0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Substation</a:t>
            </a:r>
            <a:endParaRPr lang="en-US" altLang="zh-CN" sz="2000">
              <a:latin typeface="Calibri"/>
              <a:ea typeface="Calibri"/>
              <a:cs typeface="Calibri"/>
            </a:endParaRPr>
          </a:p>
        </p:txBody>
      </p:sp>
      <p:sp>
        <p:nvSpPr>
          <p:cNvPr id="392" name="Text Box392"/>
          <p:cNvSpPr txBox="1"/>
          <p:nvPr/>
        </p:nvSpPr>
        <p:spPr>
          <a:xfrm>
            <a:off x="333756" y="4796028"/>
            <a:ext cx="5064252" cy="519684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395"/>
              </a:lnSpc>
            </a:pPr>
            <a:endParaRPr/>
          </a:p>
          <a:p>
            <a:pPr marL="660502" algn="l" rtl="0">
              <a:lnSpc>
                <a:spcPts val="1596"/>
              </a:lnSpc>
            </a:pPr>
            <a:r>
              <a:rPr lang="en-US" altLang="zh-CN" sz="1600" b="1" spc="-2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Telecom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Operator</a:t>
            </a:r>
            <a:r>
              <a:rPr lang="en-US" altLang="zh-CN" sz="1600" b="1" spc="1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Secondary</a:t>
            </a:r>
            <a:r>
              <a:rPr lang="en-US" altLang="zh-CN" sz="1600" b="1" spc="4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Substation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393" name="Text Box393"/>
          <p:cNvSpPr txBox="1"/>
          <p:nvPr/>
        </p:nvSpPr>
        <p:spPr>
          <a:xfrm>
            <a:off x="333756" y="5385816"/>
            <a:ext cx="5064252" cy="519684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893"/>
              </a:lnSpc>
            </a:pPr>
            <a:endParaRPr/>
          </a:p>
          <a:p>
            <a:pPr marL="977519" algn="l" rtl="0">
              <a:lnSpc>
                <a:spcPts val="2796"/>
              </a:lnSpc>
            </a:pPr>
            <a:r>
              <a:rPr lang="en-US" altLang="zh-CN" sz="28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Energy</a:t>
            </a:r>
            <a:r>
              <a:rPr lang="en-US" altLang="zh-CN" sz="2800" b="1" spc="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800" b="1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Supplier</a:t>
            </a:r>
            <a:r>
              <a:rPr lang="en-US" altLang="zh-CN" sz="2800" b="1" spc="2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800" b="1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Zone</a:t>
            </a:r>
            <a:endParaRPr lang="en-US" altLang="zh-CN" sz="28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ath394"/>
          <p:cNvSpPr/>
          <p:nvPr/>
        </p:nvSpPr>
        <p:spPr>
          <a:xfrm>
            <a:off x="0" y="12699"/>
            <a:ext cx="12192000" cy="6832600"/>
          </a:xfrm>
          <a:custGeom>
            <a:avLst/>
            <a:gdLst/>
            <a:ahLst/>
            <a:cxnLst/>
            <a:rect l="l" t="t" r="r" b="b"/>
            <a:pathLst>
              <a:path w="12192000" h="6832600">
                <a:moveTo>
                  <a:pt x="0" y="68326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32600"/>
                </a:lnTo>
                <a:lnTo>
                  <a:pt x="0" y="6832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sq">
            <a:solidFill>
              <a:srgbClr val="FFFFFF"/>
            </a:solidFill>
            <a:prstDash val="solid"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395" name="Image39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5" y="1214755"/>
            <a:ext cx="659638" cy="4745482"/>
          </a:xfrm>
          <a:prstGeom prst="rect">
            <a:avLst/>
          </a:prstGeom>
          <a:noFill/>
        </p:spPr>
      </p:pic>
      <p:pic>
        <p:nvPicPr>
          <p:cNvPr id="396" name="Image39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9740" y="525780"/>
            <a:ext cx="6480050" cy="5955792"/>
          </a:xfrm>
          <a:prstGeom prst="rect">
            <a:avLst/>
          </a:prstGeom>
          <a:noFill/>
        </p:spPr>
      </p:pic>
      <p:sp>
        <p:nvSpPr>
          <p:cNvPr id="397" name="Text Box397"/>
          <p:cNvSpPr txBox="1"/>
          <p:nvPr/>
        </p:nvSpPr>
        <p:spPr>
          <a:xfrm>
            <a:off x="333756" y="1267968"/>
            <a:ext cx="5064252" cy="521208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31"/>
              </a:lnSpc>
            </a:pPr>
            <a:endParaRPr/>
          </a:p>
          <a:p>
            <a:pPr marL="1047623" algn="l" rtl="0">
              <a:lnSpc>
                <a:spcPts val="3204"/>
              </a:lnSpc>
            </a:pPr>
            <a:r>
              <a:rPr lang="en-US" altLang="zh-CN" sz="3200" b="1" spc="-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SCADA</a:t>
            </a:r>
            <a:r>
              <a:rPr lang="en-US" altLang="zh-CN" sz="3200" b="1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DMZ</a:t>
            </a:r>
            <a:r>
              <a:rPr lang="en-US" altLang="zh-CN" sz="32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Zone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398" name="Text Box398"/>
          <p:cNvSpPr txBox="1"/>
          <p:nvPr/>
        </p:nvSpPr>
        <p:spPr>
          <a:xfrm>
            <a:off x="333756" y="1857756"/>
            <a:ext cx="5064252" cy="519684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27"/>
              </a:lnSpc>
            </a:pPr>
            <a:endParaRPr/>
          </a:p>
          <a:p>
            <a:pPr marL="1433195" algn="l" rtl="0">
              <a:lnSpc>
                <a:spcPts val="3204"/>
              </a:lnSpc>
            </a:pPr>
            <a:r>
              <a:rPr lang="en-US" altLang="zh-CN" sz="32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Process</a:t>
            </a:r>
            <a:r>
              <a:rPr lang="en-US" altLang="zh-CN" sz="3200" b="1" spc="-2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Zone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399" name="Text Box399"/>
          <p:cNvSpPr txBox="1"/>
          <p:nvPr/>
        </p:nvSpPr>
        <p:spPr>
          <a:xfrm>
            <a:off x="333756" y="2444496"/>
            <a:ext cx="5064252" cy="519684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27"/>
              </a:lnSpc>
            </a:pPr>
            <a:endParaRPr/>
          </a:p>
          <a:p>
            <a:pPr marL="1075055" algn="l" rtl="0">
              <a:lnSpc>
                <a:spcPts val="3206"/>
              </a:lnSpc>
            </a:pPr>
            <a:r>
              <a:rPr lang="en-US" altLang="zh-CN" sz="3200" b="1" spc="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Engineering</a:t>
            </a:r>
            <a:r>
              <a:rPr lang="en-US" altLang="zh-CN" sz="3200" b="1" spc="-3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Zone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400" name="Text Box400"/>
          <p:cNvSpPr txBox="1"/>
          <p:nvPr/>
        </p:nvSpPr>
        <p:spPr>
          <a:xfrm>
            <a:off x="333756" y="3031236"/>
            <a:ext cx="5064252" cy="521208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34"/>
              </a:lnSpc>
            </a:pPr>
            <a:endParaRPr/>
          </a:p>
          <a:p>
            <a:pPr marL="1638935" algn="l" rtl="0">
              <a:lnSpc>
                <a:spcPts val="3204"/>
              </a:lnSpc>
            </a:pPr>
            <a:r>
              <a:rPr lang="en-US" altLang="zh-CN" sz="3200" b="1" spc="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Office</a:t>
            </a:r>
            <a:r>
              <a:rPr lang="en-US" altLang="zh-CN" sz="32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LAN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401" name="Text Box401"/>
          <p:cNvSpPr txBox="1"/>
          <p:nvPr/>
        </p:nvSpPr>
        <p:spPr>
          <a:xfrm>
            <a:off x="333756" y="3617976"/>
            <a:ext cx="5064252" cy="521208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36"/>
              </a:lnSpc>
            </a:pPr>
            <a:endParaRPr/>
          </a:p>
          <a:p>
            <a:pPr marL="1571879" algn="l" rtl="0">
              <a:lnSpc>
                <a:spcPts val="3204"/>
              </a:lnSpc>
            </a:pPr>
            <a:r>
              <a:rPr lang="en-US" altLang="zh-CN" sz="32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Public</a:t>
            </a:r>
            <a:r>
              <a:rPr lang="en-US" altLang="zh-CN" sz="3200" b="1" spc="-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DMZ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402" name="Text Box402"/>
          <p:cNvSpPr txBox="1"/>
          <p:nvPr/>
        </p:nvSpPr>
        <p:spPr>
          <a:xfrm>
            <a:off x="333756" y="4204716"/>
            <a:ext cx="5064252" cy="521208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231"/>
              </a:lnSpc>
            </a:pPr>
            <a:endParaRPr/>
          </a:p>
          <a:p>
            <a:pPr marL="744322" algn="l" rtl="0">
              <a:lnSpc>
                <a:spcPts val="2004"/>
              </a:lnSpc>
            </a:pPr>
            <a:r>
              <a:rPr lang="en-US" altLang="zh-CN" sz="2000" b="1" spc="2" dirty="0">
                <a:solidFill>
                  <a:srgbClr val="F69426"/>
                </a:solidFill>
                <a:latin typeface="Calibri"/>
                <a:ea typeface="Calibri"/>
                <a:cs typeface="Calibri"/>
              </a:rPr>
              <a:t>DSO</a:t>
            </a:r>
            <a:r>
              <a:rPr lang="en-US" altLang="zh-CN" sz="2000" b="1" spc="-10" dirty="0">
                <a:solidFill>
                  <a:srgbClr val="F69426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000" b="1" spc="-31" dirty="0">
                <a:solidFill>
                  <a:srgbClr val="F69426"/>
                </a:solidFill>
                <a:latin typeface="Calibri"/>
                <a:ea typeface="Calibri"/>
                <a:cs typeface="Calibri"/>
              </a:rPr>
              <a:t>WAN</a:t>
            </a:r>
            <a:r>
              <a:rPr lang="en-US" altLang="zh-CN" sz="2000" b="1" spc="-10" dirty="0">
                <a:solidFill>
                  <a:srgbClr val="F69426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000" b="1" spc="2" dirty="0">
                <a:solidFill>
                  <a:srgbClr val="F69426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000" b="1" spc="-9" dirty="0">
                <a:solidFill>
                  <a:srgbClr val="F69426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000" b="1" spc="2" dirty="0">
                <a:solidFill>
                  <a:srgbClr val="F69426"/>
                </a:solidFill>
                <a:latin typeface="Calibri"/>
                <a:ea typeface="Calibri"/>
                <a:cs typeface="Calibri"/>
              </a:rPr>
              <a:t>Primary</a:t>
            </a:r>
            <a:r>
              <a:rPr lang="en-US" altLang="zh-CN" sz="2000" b="1" dirty="0">
                <a:solidFill>
                  <a:srgbClr val="F69426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000" b="1" spc="-6" dirty="0">
                <a:solidFill>
                  <a:srgbClr val="F69426"/>
                </a:solidFill>
                <a:latin typeface="Calibri"/>
                <a:ea typeface="Calibri"/>
                <a:cs typeface="Calibri"/>
              </a:rPr>
              <a:t>Substation</a:t>
            </a:r>
            <a:endParaRPr lang="en-US" altLang="zh-CN" sz="2000">
              <a:latin typeface="Calibri"/>
              <a:ea typeface="Calibri"/>
              <a:cs typeface="Calibri"/>
            </a:endParaRPr>
          </a:p>
        </p:txBody>
      </p:sp>
      <p:sp>
        <p:nvSpPr>
          <p:cNvPr id="403" name="Text Box403"/>
          <p:cNvSpPr txBox="1"/>
          <p:nvPr/>
        </p:nvSpPr>
        <p:spPr>
          <a:xfrm>
            <a:off x="333756" y="4796028"/>
            <a:ext cx="5064252" cy="519684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395"/>
              </a:lnSpc>
            </a:pPr>
            <a:endParaRPr/>
          </a:p>
          <a:p>
            <a:pPr marL="660502" algn="l" rtl="0">
              <a:lnSpc>
                <a:spcPts val="1596"/>
              </a:lnSpc>
            </a:pPr>
            <a:r>
              <a:rPr lang="en-US" altLang="zh-CN" sz="1600" b="1" spc="-2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Telecom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Operator</a:t>
            </a:r>
            <a:r>
              <a:rPr lang="en-US" altLang="zh-CN" sz="1600" b="1" spc="1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Secondary</a:t>
            </a:r>
            <a:r>
              <a:rPr lang="en-US" altLang="zh-CN" sz="1600" b="1" spc="4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Substation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404" name="Text Box404"/>
          <p:cNvSpPr txBox="1"/>
          <p:nvPr/>
        </p:nvSpPr>
        <p:spPr>
          <a:xfrm>
            <a:off x="333756" y="5385816"/>
            <a:ext cx="5064252" cy="519684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893"/>
              </a:lnSpc>
            </a:pPr>
            <a:endParaRPr/>
          </a:p>
          <a:p>
            <a:pPr marL="977519" algn="l" rtl="0">
              <a:lnSpc>
                <a:spcPts val="2796"/>
              </a:lnSpc>
            </a:pPr>
            <a:r>
              <a:rPr lang="en-US" altLang="zh-CN" sz="28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Energy</a:t>
            </a:r>
            <a:r>
              <a:rPr lang="en-US" altLang="zh-CN" sz="2800" b="1" spc="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800" b="1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Supplier</a:t>
            </a:r>
            <a:r>
              <a:rPr lang="en-US" altLang="zh-CN" sz="2800" b="1" spc="2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800" b="1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Zone</a:t>
            </a:r>
            <a:endParaRPr lang="en-US" altLang="zh-CN" sz="28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Path405"/>
          <p:cNvSpPr/>
          <p:nvPr/>
        </p:nvSpPr>
        <p:spPr>
          <a:xfrm>
            <a:off x="0" y="12699"/>
            <a:ext cx="12192000" cy="6832600"/>
          </a:xfrm>
          <a:custGeom>
            <a:avLst/>
            <a:gdLst/>
            <a:ahLst/>
            <a:cxnLst/>
            <a:rect l="l" t="t" r="r" b="b"/>
            <a:pathLst>
              <a:path w="12192000" h="6832600">
                <a:moveTo>
                  <a:pt x="0" y="68326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32600"/>
                </a:lnTo>
                <a:lnTo>
                  <a:pt x="0" y="6832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sq">
            <a:solidFill>
              <a:srgbClr val="FFFFFF"/>
            </a:solidFill>
            <a:prstDash val="solid"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406" name="Image4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5" y="1214755"/>
            <a:ext cx="659638" cy="4745482"/>
          </a:xfrm>
          <a:prstGeom prst="rect">
            <a:avLst/>
          </a:prstGeom>
          <a:noFill/>
        </p:spPr>
      </p:pic>
      <p:pic>
        <p:nvPicPr>
          <p:cNvPr id="407" name="Image40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9740" y="525780"/>
            <a:ext cx="6480050" cy="5955792"/>
          </a:xfrm>
          <a:prstGeom prst="rect">
            <a:avLst/>
          </a:prstGeom>
          <a:noFill/>
        </p:spPr>
      </p:pic>
      <p:sp>
        <p:nvSpPr>
          <p:cNvPr id="408" name="Text Box408"/>
          <p:cNvSpPr txBox="1"/>
          <p:nvPr/>
        </p:nvSpPr>
        <p:spPr>
          <a:xfrm>
            <a:off x="333756" y="1267968"/>
            <a:ext cx="5064252" cy="521208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31"/>
              </a:lnSpc>
            </a:pPr>
            <a:endParaRPr/>
          </a:p>
          <a:p>
            <a:pPr marL="1047623" algn="l" rtl="0">
              <a:lnSpc>
                <a:spcPts val="3204"/>
              </a:lnSpc>
            </a:pPr>
            <a:r>
              <a:rPr lang="en-US" altLang="zh-CN" sz="3200" b="1" spc="-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SCADA</a:t>
            </a:r>
            <a:r>
              <a:rPr lang="en-US" altLang="zh-CN" sz="3200" b="1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DMZ</a:t>
            </a:r>
            <a:r>
              <a:rPr lang="en-US" altLang="zh-CN" sz="32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Zone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409" name="Text Box409"/>
          <p:cNvSpPr txBox="1"/>
          <p:nvPr/>
        </p:nvSpPr>
        <p:spPr>
          <a:xfrm>
            <a:off x="333756" y="1857756"/>
            <a:ext cx="5064252" cy="519684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27"/>
              </a:lnSpc>
            </a:pPr>
            <a:endParaRPr/>
          </a:p>
          <a:p>
            <a:pPr marL="1433195" algn="l" rtl="0">
              <a:lnSpc>
                <a:spcPts val="3204"/>
              </a:lnSpc>
            </a:pPr>
            <a:r>
              <a:rPr lang="en-US" altLang="zh-CN" sz="32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Process</a:t>
            </a:r>
            <a:r>
              <a:rPr lang="en-US" altLang="zh-CN" sz="3200" b="1" spc="-2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Zone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410" name="Text Box410"/>
          <p:cNvSpPr txBox="1"/>
          <p:nvPr/>
        </p:nvSpPr>
        <p:spPr>
          <a:xfrm>
            <a:off x="333756" y="2444496"/>
            <a:ext cx="5064252" cy="519684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27"/>
              </a:lnSpc>
            </a:pPr>
            <a:endParaRPr/>
          </a:p>
          <a:p>
            <a:pPr marL="1075055" algn="l" rtl="0">
              <a:lnSpc>
                <a:spcPts val="3206"/>
              </a:lnSpc>
            </a:pPr>
            <a:r>
              <a:rPr lang="en-US" altLang="zh-CN" sz="3200" b="1" spc="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Engineering</a:t>
            </a:r>
            <a:r>
              <a:rPr lang="en-US" altLang="zh-CN" sz="3200" b="1" spc="-3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Zone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411" name="Text Box411"/>
          <p:cNvSpPr txBox="1"/>
          <p:nvPr/>
        </p:nvSpPr>
        <p:spPr>
          <a:xfrm>
            <a:off x="333756" y="3031236"/>
            <a:ext cx="5064252" cy="521208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34"/>
              </a:lnSpc>
            </a:pPr>
            <a:endParaRPr/>
          </a:p>
          <a:p>
            <a:pPr marL="1638935" algn="l" rtl="0">
              <a:lnSpc>
                <a:spcPts val="3204"/>
              </a:lnSpc>
            </a:pPr>
            <a:r>
              <a:rPr lang="en-US" altLang="zh-CN" sz="3200" b="1" spc="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Office</a:t>
            </a:r>
            <a:r>
              <a:rPr lang="en-US" altLang="zh-CN" sz="32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LAN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412" name="Text Box412"/>
          <p:cNvSpPr txBox="1"/>
          <p:nvPr/>
        </p:nvSpPr>
        <p:spPr>
          <a:xfrm>
            <a:off x="333756" y="3617976"/>
            <a:ext cx="5064252" cy="521208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36"/>
              </a:lnSpc>
            </a:pPr>
            <a:endParaRPr/>
          </a:p>
          <a:p>
            <a:pPr marL="1571879" algn="l" rtl="0">
              <a:lnSpc>
                <a:spcPts val="3204"/>
              </a:lnSpc>
            </a:pPr>
            <a:r>
              <a:rPr lang="en-US" altLang="zh-CN" sz="32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Public</a:t>
            </a:r>
            <a:r>
              <a:rPr lang="en-US" altLang="zh-CN" sz="3200" b="1" spc="-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DMZ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413" name="Text Box413"/>
          <p:cNvSpPr txBox="1"/>
          <p:nvPr/>
        </p:nvSpPr>
        <p:spPr>
          <a:xfrm>
            <a:off x="333756" y="4204716"/>
            <a:ext cx="5064252" cy="521208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231"/>
              </a:lnSpc>
            </a:pPr>
            <a:endParaRPr/>
          </a:p>
          <a:p>
            <a:pPr marL="744322" algn="l" rtl="0">
              <a:lnSpc>
                <a:spcPts val="2004"/>
              </a:lnSpc>
            </a:pPr>
            <a:r>
              <a:rPr lang="en-US" altLang="zh-CN" sz="2000" b="1" spc="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DSO</a:t>
            </a:r>
            <a:r>
              <a:rPr lang="en-US" altLang="zh-CN" sz="2000" b="1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000" b="1" spc="-3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WAN</a:t>
            </a:r>
            <a:r>
              <a:rPr lang="en-US" altLang="zh-CN" sz="2000" b="1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000" b="1" spc="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000" b="1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000" b="1" spc="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Primary</a:t>
            </a:r>
            <a:r>
              <a:rPr lang="en-US" altLang="zh-CN" sz="2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0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Substation</a:t>
            </a:r>
            <a:endParaRPr lang="en-US" altLang="zh-CN" sz="2000">
              <a:latin typeface="Calibri"/>
              <a:ea typeface="Calibri"/>
              <a:cs typeface="Calibri"/>
            </a:endParaRPr>
          </a:p>
        </p:txBody>
      </p:sp>
      <p:sp>
        <p:nvSpPr>
          <p:cNvPr id="414" name="Text Box414"/>
          <p:cNvSpPr txBox="1"/>
          <p:nvPr/>
        </p:nvSpPr>
        <p:spPr>
          <a:xfrm>
            <a:off x="333756" y="4796028"/>
            <a:ext cx="5064252" cy="519684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395"/>
              </a:lnSpc>
            </a:pPr>
            <a:endParaRPr/>
          </a:p>
          <a:p>
            <a:pPr marL="660502" algn="l" rtl="0">
              <a:lnSpc>
                <a:spcPts val="1596"/>
              </a:lnSpc>
            </a:pPr>
            <a:r>
              <a:rPr lang="en-US" altLang="zh-CN" sz="1600" b="1" spc="-22" dirty="0">
                <a:solidFill>
                  <a:srgbClr val="F69426"/>
                </a:solidFill>
                <a:latin typeface="Calibri"/>
                <a:ea typeface="Calibri"/>
                <a:cs typeface="Calibri"/>
              </a:rPr>
              <a:t>Telecom</a:t>
            </a:r>
            <a:r>
              <a:rPr lang="en-US" altLang="zh-CN" sz="1600" b="1" dirty="0">
                <a:solidFill>
                  <a:srgbClr val="F69426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10" dirty="0">
                <a:solidFill>
                  <a:srgbClr val="F69426"/>
                </a:solidFill>
                <a:latin typeface="Calibri"/>
                <a:ea typeface="Calibri"/>
                <a:cs typeface="Calibri"/>
              </a:rPr>
              <a:t>Operator</a:t>
            </a:r>
            <a:r>
              <a:rPr lang="en-US" altLang="zh-CN" sz="1600" b="1" spc="19" dirty="0">
                <a:solidFill>
                  <a:srgbClr val="F69426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69426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b="1" dirty="0">
                <a:solidFill>
                  <a:srgbClr val="F69426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69426"/>
                </a:solidFill>
                <a:latin typeface="Calibri"/>
                <a:ea typeface="Calibri"/>
                <a:cs typeface="Calibri"/>
              </a:rPr>
              <a:t>Secondary</a:t>
            </a:r>
            <a:r>
              <a:rPr lang="en-US" altLang="zh-CN" sz="1600" b="1" spc="46" dirty="0">
                <a:solidFill>
                  <a:srgbClr val="F69426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7" dirty="0">
                <a:solidFill>
                  <a:srgbClr val="F69426"/>
                </a:solidFill>
                <a:latin typeface="Calibri"/>
                <a:ea typeface="Calibri"/>
                <a:cs typeface="Calibri"/>
              </a:rPr>
              <a:t>Substation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415" name="Text Box415"/>
          <p:cNvSpPr txBox="1"/>
          <p:nvPr/>
        </p:nvSpPr>
        <p:spPr>
          <a:xfrm>
            <a:off x="333756" y="5385816"/>
            <a:ext cx="5064252" cy="519684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893"/>
              </a:lnSpc>
            </a:pPr>
            <a:endParaRPr/>
          </a:p>
          <a:p>
            <a:pPr marL="977519" algn="l" rtl="0">
              <a:lnSpc>
                <a:spcPts val="2796"/>
              </a:lnSpc>
            </a:pPr>
            <a:r>
              <a:rPr lang="en-US" altLang="zh-CN" sz="28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Energy</a:t>
            </a:r>
            <a:r>
              <a:rPr lang="en-US" altLang="zh-CN" sz="2800" b="1" spc="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800" b="1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Supplier</a:t>
            </a:r>
            <a:r>
              <a:rPr lang="en-US" altLang="zh-CN" sz="2800" b="1" spc="2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800" b="1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Zone</a:t>
            </a:r>
            <a:endParaRPr lang="en-US" altLang="zh-CN" sz="28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Path416"/>
          <p:cNvSpPr/>
          <p:nvPr/>
        </p:nvSpPr>
        <p:spPr>
          <a:xfrm>
            <a:off x="0" y="12699"/>
            <a:ext cx="12192000" cy="6832600"/>
          </a:xfrm>
          <a:custGeom>
            <a:avLst/>
            <a:gdLst/>
            <a:ahLst/>
            <a:cxnLst/>
            <a:rect l="l" t="t" r="r" b="b"/>
            <a:pathLst>
              <a:path w="12192000" h="6832600">
                <a:moveTo>
                  <a:pt x="0" y="6832600"/>
                </a:moveTo>
                <a:lnTo>
                  <a:pt x="0" y="0"/>
                </a:lnTo>
                <a:lnTo>
                  <a:pt x="12192000" y="0"/>
                </a:lnTo>
                <a:lnTo>
                  <a:pt x="12192000" y="6832600"/>
                </a:lnTo>
                <a:lnTo>
                  <a:pt x="0" y="68326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0" cap="sq">
            <a:solidFill>
              <a:srgbClr val="FFFFFF"/>
            </a:solidFill>
            <a:prstDash val="solid"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417" name="Image4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5" y="1214755"/>
            <a:ext cx="659638" cy="4745482"/>
          </a:xfrm>
          <a:prstGeom prst="rect">
            <a:avLst/>
          </a:prstGeom>
          <a:noFill/>
        </p:spPr>
      </p:pic>
      <p:pic>
        <p:nvPicPr>
          <p:cNvPr id="418" name="Image4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9740" y="525780"/>
            <a:ext cx="6480050" cy="5955792"/>
          </a:xfrm>
          <a:prstGeom prst="rect">
            <a:avLst/>
          </a:prstGeom>
          <a:noFill/>
        </p:spPr>
      </p:pic>
      <p:sp>
        <p:nvSpPr>
          <p:cNvPr id="419" name="Text Box419"/>
          <p:cNvSpPr txBox="1"/>
          <p:nvPr/>
        </p:nvSpPr>
        <p:spPr>
          <a:xfrm>
            <a:off x="333756" y="1267968"/>
            <a:ext cx="5064252" cy="521208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31"/>
              </a:lnSpc>
            </a:pPr>
            <a:endParaRPr/>
          </a:p>
          <a:p>
            <a:pPr marL="1047623" algn="l" rtl="0">
              <a:lnSpc>
                <a:spcPts val="3204"/>
              </a:lnSpc>
            </a:pPr>
            <a:r>
              <a:rPr lang="en-US" altLang="zh-CN" sz="3200" b="1" spc="-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SCADA</a:t>
            </a:r>
            <a:r>
              <a:rPr lang="en-US" altLang="zh-CN" sz="3200" b="1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DMZ</a:t>
            </a:r>
            <a:r>
              <a:rPr lang="en-US" altLang="zh-CN" sz="32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Zone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420" name="Text Box420"/>
          <p:cNvSpPr txBox="1"/>
          <p:nvPr/>
        </p:nvSpPr>
        <p:spPr>
          <a:xfrm>
            <a:off x="333756" y="1857756"/>
            <a:ext cx="5064252" cy="519684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27"/>
              </a:lnSpc>
            </a:pPr>
            <a:endParaRPr/>
          </a:p>
          <a:p>
            <a:pPr marL="1433195" algn="l" rtl="0">
              <a:lnSpc>
                <a:spcPts val="3204"/>
              </a:lnSpc>
            </a:pPr>
            <a:r>
              <a:rPr lang="en-US" altLang="zh-CN" sz="32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Process</a:t>
            </a:r>
            <a:r>
              <a:rPr lang="en-US" altLang="zh-CN" sz="3200" b="1" spc="-2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Zone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421" name="Text Box421"/>
          <p:cNvSpPr txBox="1"/>
          <p:nvPr/>
        </p:nvSpPr>
        <p:spPr>
          <a:xfrm>
            <a:off x="333756" y="2444496"/>
            <a:ext cx="5064252" cy="519684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27"/>
              </a:lnSpc>
            </a:pPr>
            <a:endParaRPr/>
          </a:p>
          <a:p>
            <a:pPr marL="1075055" algn="l" rtl="0">
              <a:lnSpc>
                <a:spcPts val="3206"/>
              </a:lnSpc>
            </a:pPr>
            <a:r>
              <a:rPr lang="en-US" altLang="zh-CN" sz="3200" b="1" spc="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Engineering</a:t>
            </a:r>
            <a:r>
              <a:rPr lang="en-US" altLang="zh-CN" sz="3200" b="1" spc="-3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Zone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422" name="Text Box422"/>
          <p:cNvSpPr txBox="1"/>
          <p:nvPr/>
        </p:nvSpPr>
        <p:spPr>
          <a:xfrm>
            <a:off x="333756" y="3031236"/>
            <a:ext cx="5064252" cy="521208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34"/>
              </a:lnSpc>
            </a:pPr>
            <a:endParaRPr/>
          </a:p>
          <a:p>
            <a:pPr marL="1638935" algn="l" rtl="0">
              <a:lnSpc>
                <a:spcPts val="3204"/>
              </a:lnSpc>
            </a:pPr>
            <a:r>
              <a:rPr lang="en-US" altLang="zh-CN" sz="3200" b="1" spc="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Office</a:t>
            </a:r>
            <a:r>
              <a:rPr lang="en-US" altLang="zh-CN" sz="32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LAN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423" name="Text Box423"/>
          <p:cNvSpPr txBox="1"/>
          <p:nvPr/>
        </p:nvSpPr>
        <p:spPr>
          <a:xfrm>
            <a:off x="333756" y="3617976"/>
            <a:ext cx="5064252" cy="521208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36"/>
              </a:lnSpc>
            </a:pPr>
            <a:endParaRPr/>
          </a:p>
          <a:p>
            <a:pPr marL="1571879" algn="l" rtl="0">
              <a:lnSpc>
                <a:spcPts val="3204"/>
              </a:lnSpc>
            </a:pPr>
            <a:r>
              <a:rPr lang="en-US" altLang="zh-CN" sz="3200" b="1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Public</a:t>
            </a:r>
            <a:r>
              <a:rPr lang="en-US" altLang="zh-CN" sz="3200" b="1" spc="-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200" b="1" spc="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DMZ</a:t>
            </a:r>
            <a:endParaRPr lang="en-US" altLang="zh-CN" sz="3200">
              <a:latin typeface="Calibri"/>
              <a:ea typeface="Calibri"/>
              <a:cs typeface="Calibri"/>
            </a:endParaRPr>
          </a:p>
        </p:txBody>
      </p:sp>
      <p:sp>
        <p:nvSpPr>
          <p:cNvPr id="424" name="Text Box424"/>
          <p:cNvSpPr txBox="1"/>
          <p:nvPr/>
        </p:nvSpPr>
        <p:spPr>
          <a:xfrm>
            <a:off x="333756" y="4204716"/>
            <a:ext cx="5064252" cy="521208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231"/>
              </a:lnSpc>
            </a:pPr>
            <a:endParaRPr/>
          </a:p>
          <a:p>
            <a:pPr marL="744322" algn="l" rtl="0">
              <a:lnSpc>
                <a:spcPts val="2004"/>
              </a:lnSpc>
            </a:pPr>
            <a:r>
              <a:rPr lang="en-US" altLang="zh-CN" sz="2000" b="1" spc="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DSO</a:t>
            </a:r>
            <a:r>
              <a:rPr lang="en-US" altLang="zh-CN" sz="2000" b="1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000" b="1" spc="-3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WAN</a:t>
            </a:r>
            <a:r>
              <a:rPr lang="en-US" altLang="zh-CN" sz="2000" b="1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000" b="1" spc="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000" b="1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000" b="1" spc="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Primary</a:t>
            </a:r>
            <a:r>
              <a:rPr lang="en-US" altLang="zh-CN" sz="20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000" b="1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Substation</a:t>
            </a:r>
            <a:endParaRPr lang="en-US" altLang="zh-CN" sz="2000">
              <a:latin typeface="Calibri"/>
              <a:ea typeface="Calibri"/>
              <a:cs typeface="Calibri"/>
            </a:endParaRPr>
          </a:p>
        </p:txBody>
      </p:sp>
      <p:sp>
        <p:nvSpPr>
          <p:cNvPr id="425" name="Text Box425"/>
          <p:cNvSpPr txBox="1"/>
          <p:nvPr/>
        </p:nvSpPr>
        <p:spPr>
          <a:xfrm>
            <a:off x="333756" y="4796028"/>
            <a:ext cx="5064252" cy="519684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1395"/>
              </a:lnSpc>
            </a:pPr>
            <a:endParaRPr/>
          </a:p>
          <a:p>
            <a:pPr marL="660502" algn="l" rtl="0">
              <a:lnSpc>
                <a:spcPts val="1596"/>
              </a:lnSpc>
            </a:pPr>
            <a:r>
              <a:rPr lang="en-US" altLang="zh-CN" sz="1600" b="1" spc="-2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Telecom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Operator</a:t>
            </a:r>
            <a:r>
              <a:rPr lang="en-US" altLang="zh-CN" sz="1600" b="1" spc="1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1600" b="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Secondary</a:t>
            </a:r>
            <a:r>
              <a:rPr lang="en-US" altLang="zh-CN" sz="1600" b="1" spc="4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1600" b="1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Substation</a:t>
            </a:r>
            <a:endParaRPr lang="en-US" altLang="zh-CN" sz="1600">
              <a:latin typeface="Calibri"/>
              <a:ea typeface="Calibri"/>
              <a:cs typeface="Calibri"/>
            </a:endParaRPr>
          </a:p>
        </p:txBody>
      </p:sp>
      <p:sp>
        <p:nvSpPr>
          <p:cNvPr id="426" name="Text Box426"/>
          <p:cNvSpPr txBox="1"/>
          <p:nvPr/>
        </p:nvSpPr>
        <p:spPr>
          <a:xfrm>
            <a:off x="333756" y="5385816"/>
            <a:ext cx="5064252" cy="519684"/>
          </a:xfrm>
          <a:prstGeom prst="rect">
            <a:avLst/>
          </a:prstGeom>
          <a:solidFill>
            <a:srgbClr val="00A2C3"/>
          </a:solidFill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893"/>
              </a:lnSpc>
            </a:pPr>
            <a:endParaRPr/>
          </a:p>
          <a:p>
            <a:pPr marL="977519" algn="l" rtl="0">
              <a:lnSpc>
                <a:spcPts val="2796"/>
              </a:lnSpc>
            </a:pPr>
            <a:r>
              <a:rPr lang="en-US" altLang="zh-CN" sz="2800" b="1" spc="-7" dirty="0">
                <a:solidFill>
                  <a:srgbClr val="F69426"/>
                </a:solidFill>
                <a:latin typeface="Calibri"/>
                <a:ea typeface="Calibri"/>
                <a:cs typeface="Calibri"/>
              </a:rPr>
              <a:t>Energy</a:t>
            </a:r>
            <a:r>
              <a:rPr lang="en-US" altLang="zh-CN" sz="2800" b="1" spc="10" dirty="0">
                <a:solidFill>
                  <a:srgbClr val="F69426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800" b="1" spc="-3" dirty="0">
                <a:solidFill>
                  <a:srgbClr val="F69426"/>
                </a:solidFill>
                <a:latin typeface="Calibri"/>
                <a:ea typeface="Calibri"/>
                <a:cs typeface="Calibri"/>
              </a:rPr>
              <a:t>Supplier</a:t>
            </a:r>
            <a:r>
              <a:rPr lang="en-US" altLang="zh-CN" sz="2800" b="1" spc="21" dirty="0">
                <a:solidFill>
                  <a:srgbClr val="F69426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800" b="1" spc="-12" dirty="0">
                <a:solidFill>
                  <a:srgbClr val="F69426"/>
                </a:solidFill>
                <a:latin typeface="Calibri"/>
                <a:ea typeface="Calibri"/>
                <a:cs typeface="Calibri"/>
              </a:rPr>
              <a:t>Zone</a:t>
            </a:r>
            <a:endParaRPr lang="en-US" altLang="zh-CN" sz="28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Path427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428" name="Image4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9740" y="525780"/>
            <a:ext cx="6480050" cy="5955792"/>
          </a:xfrm>
          <a:prstGeom prst="rect">
            <a:avLst/>
          </a:prstGeom>
          <a:noFill/>
        </p:spPr>
      </p:pic>
      <p:sp>
        <p:nvSpPr>
          <p:cNvPr id="429" name="Text Box429"/>
          <p:cNvSpPr txBox="1"/>
          <p:nvPr/>
        </p:nvSpPr>
        <p:spPr>
          <a:xfrm>
            <a:off x="480974" y="1638554"/>
            <a:ext cx="4422343" cy="3597656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833"/>
              </a:lnSpc>
            </a:pPr>
            <a:r>
              <a:rPr lang="en-US" altLang="zh-CN" sz="2400" spc="-6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Beyond</a:t>
            </a:r>
            <a:r>
              <a:rPr lang="en-US" altLang="zh-CN" sz="2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these</a:t>
            </a:r>
            <a:r>
              <a:rPr lang="en-US" altLang="zh-CN" sz="2400" spc="-7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1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zones,</a:t>
            </a:r>
            <a:r>
              <a:rPr lang="en-US" altLang="zh-CN" sz="2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2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the</a:t>
            </a:r>
            <a:r>
              <a:rPr lang="en-US" altLang="zh-CN" sz="2400" spc="-13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4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SCADA</a:t>
            </a:r>
            <a:r>
              <a:rPr lang="en-US" altLang="zh-CN" sz="2400" spc="542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8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architecture</a:t>
            </a:r>
            <a:r>
              <a:rPr lang="en-US" altLang="zh-CN" sz="2400" spc="-1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11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incorporates</a:t>
            </a:r>
            <a:r>
              <a:rPr lang="en-US" altLang="zh-CN" sz="2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additional</a:t>
            </a:r>
            <a:r>
              <a:rPr lang="en-US" altLang="zh-CN" sz="2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12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zones</a:t>
            </a:r>
            <a:r>
              <a:rPr lang="en-US" altLang="zh-CN" sz="2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21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for</a:t>
            </a:r>
            <a:r>
              <a:rPr lang="en-US" altLang="zh-CN" sz="2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13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hardware</a:t>
            </a:r>
            <a:r>
              <a:rPr lang="en-US" altLang="zh-CN" sz="2400" spc="-23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and</a:t>
            </a:r>
            <a:r>
              <a:rPr lang="en-US" altLang="zh-CN" sz="2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8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software</a:t>
            </a:r>
            <a:r>
              <a:rPr lang="en-US" altLang="zh-CN" sz="2400" spc="542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9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vendors,</a:t>
            </a:r>
            <a:r>
              <a:rPr lang="en-US" altLang="zh-CN" sz="2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5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TSO</a:t>
            </a:r>
            <a:r>
              <a:rPr lang="en-US" altLang="zh-CN" sz="2400" spc="-9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18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(Transmission</a:t>
            </a:r>
            <a:r>
              <a:rPr lang="en-US" altLang="zh-CN" sz="2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17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System</a:t>
            </a:r>
            <a:r>
              <a:rPr lang="en-US" altLang="zh-CN" sz="2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1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Operator)</a:t>
            </a:r>
            <a:r>
              <a:rPr lang="en-US" altLang="zh-CN" sz="2400" spc="-16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1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zones,</a:t>
            </a:r>
            <a:r>
              <a:rPr lang="en-US" altLang="zh-CN" sz="2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16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data</a:t>
            </a:r>
            <a:r>
              <a:rPr lang="en-US" altLang="zh-CN" sz="2400" spc="-18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2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hubs,</a:t>
            </a:r>
            <a:r>
              <a:rPr lang="en-US" altLang="zh-CN" sz="2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and</a:t>
            </a:r>
            <a:r>
              <a:rPr lang="en-US" altLang="zh-CN" sz="2400" spc="542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5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energy</a:t>
            </a:r>
            <a:r>
              <a:rPr lang="en-US" altLang="zh-CN" sz="2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1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supplier</a:t>
            </a:r>
            <a:r>
              <a:rPr lang="en-US" altLang="zh-CN" sz="2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1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zones. </a:t>
            </a:r>
            <a:r>
              <a:rPr lang="en-US" altLang="zh-CN" sz="2400" spc="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These</a:t>
            </a:r>
            <a:r>
              <a:rPr lang="en-US" altLang="zh-CN" sz="2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12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zones</a:t>
            </a:r>
            <a:r>
              <a:rPr lang="en-US" altLang="zh-CN" sz="2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13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are</a:t>
            </a:r>
            <a:r>
              <a:rPr lang="en-US" altLang="zh-CN" sz="2400" spc="-11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9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interconnected</a:t>
            </a:r>
            <a:r>
              <a:rPr lang="en-US" altLang="zh-CN" sz="2400" spc="8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7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through</a:t>
            </a:r>
            <a:r>
              <a:rPr lang="en-US" altLang="zh-CN" sz="2400" spc="-11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the</a:t>
            </a:r>
            <a:r>
              <a:rPr lang="en-US" altLang="zh-CN" sz="2400" spc="542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5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internet,</a:t>
            </a:r>
            <a:r>
              <a:rPr lang="en-US" altLang="zh-CN" sz="2400" spc="-22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3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allowing</a:t>
            </a:r>
            <a:r>
              <a:rPr lang="en-US" altLang="zh-CN" sz="2400" spc="-22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15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data</a:t>
            </a:r>
            <a:r>
              <a:rPr lang="en-US" altLang="zh-CN" sz="2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1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read</a:t>
            </a:r>
            <a:r>
              <a:rPr lang="en-US" altLang="zh-CN" sz="2400" spc="-15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and</a:t>
            </a:r>
            <a:r>
              <a:rPr lang="en-US" altLang="zh-CN" sz="2400" spc="542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4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write</a:t>
            </a:r>
            <a:r>
              <a:rPr lang="en-US" altLang="zh-CN" sz="2400" spc="-26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7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operations</a:t>
            </a:r>
            <a:r>
              <a:rPr lang="en-US" altLang="zh-CN" sz="2400" spc="-12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2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based</a:t>
            </a:r>
            <a:r>
              <a:rPr lang="en-US" altLang="zh-CN" sz="2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on</a:t>
            </a:r>
            <a:r>
              <a:rPr lang="en-US" altLang="zh-CN" sz="2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4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defined</a:t>
            </a:r>
            <a:r>
              <a:rPr lang="en-US" altLang="zh-CN" sz="2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rules</a:t>
            </a:r>
            <a:r>
              <a:rPr lang="en-US" altLang="zh-CN" sz="2400" spc="-19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and</a:t>
            </a:r>
            <a:r>
              <a:rPr lang="en-US" altLang="zh-CN" sz="2400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 </a:t>
            </a:r>
            <a:r>
              <a:rPr lang="en-US" altLang="zh-CN" sz="2400" spc="-2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policies.</a:t>
            </a:r>
            <a:endParaRPr lang="en-US" altLang="zh-CN" sz="2400">
              <a:latin typeface="Calibri Light"/>
              <a:ea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Path430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grpSp>
        <p:nvGrpSpPr>
          <p:cNvPr id="431" name="Group431"/>
          <p:cNvGrpSpPr/>
          <p:nvPr/>
        </p:nvGrpSpPr>
        <p:grpSpPr>
          <a:xfrm>
            <a:off x="2097479" y="832305"/>
            <a:ext cx="1556057" cy="5193440"/>
            <a:chOff x="2097479" y="832305"/>
            <a:chExt cx="1556057" cy="5193440"/>
          </a:xfrm>
        </p:grpSpPr>
        <p:sp>
          <p:nvSpPr>
            <p:cNvPr id="432" name="Path432"/>
            <p:cNvSpPr/>
            <p:nvPr/>
          </p:nvSpPr>
          <p:spPr>
            <a:xfrm>
              <a:off x="2097479" y="832305"/>
              <a:ext cx="1457505" cy="5193440"/>
            </a:xfrm>
            <a:custGeom>
              <a:avLst/>
              <a:gdLst/>
              <a:ahLst/>
              <a:cxnLst/>
              <a:rect l="l" t="t" r="r" b="b"/>
              <a:pathLst>
                <a:path w="1457505" h="5193440">
                  <a:moveTo>
                    <a:pt x="33200" y="17961"/>
                  </a:moveTo>
                  <a:cubicBezTo>
                    <a:pt x="1457505" y="1442138"/>
                    <a:pt x="1457505" y="3751253"/>
                    <a:pt x="33200" y="5175468"/>
                  </a:cubicBezTo>
                  <a:lnTo>
                    <a:pt x="17960" y="5160191"/>
                  </a:lnTo>
                  <a:cubicBezTo>
                    <a:pt x="1433756" y="3744394"/>
                    <a:pt x="1433756" y="1448997"/>
                    <a:pt x="17960" y="33201"/>
                  </a:cubicBezTo>
                  <a:lnTo>
                    <a:pt x="33200" y="1796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sq">
              <a:solidFill>
                <a:srgbClr val="34599C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33" name="Path433"/>
            <p:cNvSpPr/>
            <p:nvPr/>
          </p:nvSpPr>
          <p:spPr>
            <a:xfrm>
              <a:off x="2121408" y="1031748"/>
              <a:ext cx="1042416" cy="1042416"/>
            </a:xfrm>
            <a:custGeom>
              <a:avLst/>
              <a:gdLst/>
              <a:ahLst/>
              <a:cxnLst/>
              <a:rect l="l" t="t" r="r" b="b"/>
              <a:pathLst>
                <a:path w="1042416" h="1042416">
                  <a:moveTo>
                    <a:pt x="0" y="521208"/>
                  </a:moveTo>
                  <a:cubicBezTo>
                    <a:pt x="0" y="233299"/>
                    <a:pt x="233299" y="0"/>
                    <a:pt x="521208" y="0"/>
                  </a:cubicBezTo>
                  <a:cubicBezTo>
                    <a:pt x="809117" y="0"/>
                    <a:pt x="1042416" y="233299"/>
                    <a:pt x="1042416" y="521208"/>
                  </a:cubicBezTo>
                  <a:cubicBezTo>
                    <a:pt x="1042416" y="809117"/>
                    <a:pt x="809117" y="1042416"/>
                    <a:pt x="521208" y="1042416"/>
                  </a:cubicBezTo>
                  <a:cubicBezTo>
                    <a:pt x="233299" y="1042416"/>
                    <a:pt x="0" y="809117"/>
                    <a:pt x="0" y="52120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34" name="Path434"/>
            <p:cNvSpPr/>
            <p:nvPr/>
          </p:nvSpPr>
          <p:spPr>
            <a:xfrm>
              <a:off x="2108708" y="1019048"/>
              <a:ext cx="1067816" cy="1067816"/>
            </a:xfrm>
            <a:custGeom>
              <a:avLst/>
              <a:gdLst/>
              <a:ahLst/>
              <a:cxnLst/>
              <a:rect l="l" t="t" r="r" b="b"/>
              <a:pathLst>
                <a:path w="1067816" h="1067816">
                  <a:moveTo>
                    <a:pt x="12700" y="533908"/>
                  </a:moveTo>
                  <a:cubicBezTo>
                    <a:pt x="12700" y="245999"/>
                    <a:pt x="245999" y="12700"/>
                    <a:pt x="533908" y="12700"/>
                  </a:cubicBezTo>
                  <a:cubicBezTo>
                    <a:pt x="821817" y="12700"/>
                    <a:pt x="1055116" y="245999"/>
                    <a:pt x="1055116" y="533908"/>
                  </a:cubicBezTo>
                  <a:cubicBezTo>
                    <a:pt x="1055116" y="821817"/>
                    <a:pt x="821817" y="1055116"/>
                    <a:pt x="533908" y="1055116"/>
                  </a:cubicBezTo>
                  <a:cubicBezTo>
                    <a:pt x="245999" y="1055116"/>
                    <a:pt x="12700" y="821817"/>
                    <a:pt x="12700" y="533908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35" name="Path435"/>
            <p:cNvSpPr/>
            <p:nvPr/>
          </p:nvSpPr>
          <p:spPr>
            <a:xfrm>
              <a:off x="2599944" y="2282952"/>
              <a:ext cx="1040892" cy="1042416"/>
            </a:xfrm>
            <a:custGeom>
              <a:avLst/>
              <a:gdLst/>
              <a:ahLst/>
              <a:cxnLst/>
              <a:rect l="l" t="t" r="r" b="b"/>
              <a:pathLst>
                <a:path w="1040892" h="1042416">
                  <a:moveTo>
                    <a:pt x="0" y="521208"/>
                  </a:moveTo>
                  <a:cubicBezTo>
                    <a:pt x="0" y="233299"/>
                    <a:pt x="233045" y="0"/>
                    <a:pt x="520446" y="0"/>
                  </a:cubicBezTo>
                  <a:cubicBezTo>
                    <a:pt x="807847" y="0"/>
                    <a:pt x="1040892" y="233299"/>
                    <a:pt x="1040892" y="521208"/>
                  </a:cubicBezTo>
                  <a:cubicBezTo>
                    <a:pt x="1040892" y="809117"/>
                    <a:pt x="807847" y="1042416"/>
                    <a:pt x="520446" y="1042416"/>
                  </a:cubicBezTo>
                  <a:cubicBezTo>
                    <a:pt x="233045" y="1042416"/>
                    <a:pt x="0" y="809117"/>
                    <a:pt x="0" y="52120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36" name="Path436"/>
            <p:cNvSpPr/>
            <p:nvPr/>
          </p:nvSpPr>
          <p:spPr>
            <a:xfrm>
              <a:off x="2587244" y="2270252"/>
              <a:ext cx="1066292" cy="1067816"/>
            </a:xfrm>
            <a:custGeom>
              <a:avLst/>
              <a:gdLst/>
              <a:ahLst/>
              <a:cxnLst/>
              <a:rect l="l" t="t" r="r" b="b"/>
              <a:pathLst>
                <a:path w="1066292" h="1067816">
                  <a:moveTo>
                    <a:pt x="12700" y="533908"/>
                  </a:moveTo>
                  <a:cubicBezTo>
                    <a:pt x="12700" y="245999"/>
                    <a:pt x="245745" y="12700"/>
                    <a:pt x="533146" y="12700"/>
                  </a:cubicBezTo>
                  <a:cubicBezTo>
                    <a:pt x="820547" y="12700"/>
                    <a:pt x="1053592" y="245999"/>
                    <a:pt x="1053592" y="533908"/>
                  </a:cubicBezTo>
                  <a:cubicBezTo>
                    <a:pt x="1053592" y="821817"/>
                    <a:pt x="820547" y="1055116"/>
                    <a:pt x="533146" y="1055116"/>
                  </a:cubicBezTo>
                  <a:cubicBezTo>
                    <a:pt x="245745" y="1055116"/>
                    <a:pt x="12700" y="821817"/>
                    <a:pt x="12700" y="533908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37" name="Path437"/>
            <p:cNvSpPr/>
            <p:nvPr/>
          </p:nvSpPr>
          <p:spPr>
            <a:xfrm>
              <a:off x="2599944" y="3532632"/>
              <a:ext cx="1040892" cy="1042416"/>
            </a:xfrm>
            <a:custGeom>
              <a:avLst/>
              <a:gdLst/>
              <a:ahLst/>
              <a:cxnLst/>
              <a:rect l="l" t="t" r="r" b="b"/>
              <a:pathLst>
                <a:path w="1040892" h="1042416">
                  <a:moveTo>
                    <a:pt x="0" y="521208"/>
                  </a:moveTo>
                  <a:cubicBezTo>
                    <a:pt x="0" y="233299"/>
                    <a:pt x="233045" y="0"/>
                    <a:pt x="520446" y="0"/>
                  </a:cubicBezTo>
                  <a:cubicBezTo>
                    <a:pt x="807847" y="0"/>
                    <a:pt x="1040892" y="233299"/>
                    <a:pt x="1040892" y="521208"/>
                  </a:cubicBezTo>
                  <a:cubicBezTo>
                    <a:pt x="1040892" y="809117"/>
                    <a:pt x="807847" y="1042416"/>
                    <a:pt x="520446" y="1042416"/>
                  </a:cubicBezTo>
                  <a:cubicBezTo>
                    <a:pt x="233045" y="1042416"/>
                    <a:pt x="0" y="809117"/>
                    <a:pt x="0" y="52120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38" name="Path438"/>
            <p:cNvSpPr/>
            <p:nvPr/>
          </p:nvSpPr>
          <p:spPr>
            <a:xfrm>
              <a:off x="2587244" y="3519932"/>
              <a:ext cx="1066292" cy="1067816"/>
            </a:xfrm>
            <a:custGeom>
              <a:avLst/>
              <a:gdLst/>
              <a:ahLst/>
              <a:cxnLst/>
              <a:rect l="l" t="t" r="r" b="b"/>
              <a:pathLst>
                <a:path w="1066292" h="1067816">
                  <a:moveTo>
                    <a:pt x="12700" y="533908"/>
                  </a:moveTo>
                  <a:cubicBezTo>
                    <a:pt x="12700" y="245999"/>
                    <a:pt x="245745" y="12700"/>
                    <a:pt x="533146" y="12700"/>
                  </a:cubicBezTo>
                  <a:cubicBezTo>
                    <a:pt x="820547" y="12700"/>
                    <a:pt x="1053592" y="245999"/>
                    <a:pt x="1053592" y="533908"/>
                  </a:cubicBezTo>
                  <a:cubicBezTo>
                    <a:pt x="1053592" y="821817"/>
                    <a:pt x="820547" y="1055116"/>
                    <a:pt x="533146" y="1055116"/>
                  </a:cubicBezTo>
                  <a:cubicBezTo>
                    <a:pt x="245745" y="1055116"/>
                    <a:pt x="12700" y="821817"/>
                    <a:pt x="12700" y="533908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39" name="Path439"/>
            <p:cNvSpPr/>
            <p:nvPr/>
          </p:nvSpPr>
          <p:spPr>
            <a:xfrm>
              <a:off x="2121408" y="4783836"/>
              <a:ext cx="1042416" cy="1042416"/>
            </a:xfrm>
            <a:custGeom>
              <a:avLst/>
              <a:gdLst/>
              <a:ahLst/>
              <a:cxnLst/>
              <a:rect l="l" t="t" r="r" b="b"/>
              <a:pathLst>
                <a:path w="1042416" h="1042416">
                  <a:moveTo>
                    <a:pt x="0" y="521208"/>
                  </a:moveTo>
                  <a:cubicBezTo>
                    <a:pt x="0" y="233299"/>
                    <a:pt x="233299" y="0"/>
                    <a:pt x="521208" y="0"/>
                  </a:cubicBezTo>
                  <a:cubicBezTo>
                    <a:pt x="809117" y="0"/>
                    <a:pt x="1042416" y="233299"/>
                    <a:pt x="1042416" y="521208"/>
                  </a:cubicBezTo>
                  <a:cubicBezTo>
                    <a:pt x="1042416" y="809066"/>
                    <a:pt x="809117" y="1042416"/>
                    <a:pt x="521208" y="1042416"/>
                  </a:cubicBezTo>
                  <a:cubicBezTo>
                    <a:pt x="233299" y="1042416"/>
                    <a:pt x="0" y="809066"/>
                    <a:pt x="0" y="52120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440" name="Path440"/>
            <p:cNvSpPr/>
            <p:nvPr/>
          </p:nvSpPr>
          <p:spPr>
            <a:xfrm>
              <a:off x="2108708" y="4771136"/>
              <a:ext cx="1067816" cy="1067816"/>
            </a:xfrm>
            <a:custGeom>
              <a:avLst/>
              <a:gdLst/>
              <a:ahLst/>
              <a:cxnLst/>
              <a:rect l="l" t="t" r="r" b="b"/>
              <a:pathLst>
                <a:path w="1067816" h="1067816">
                  <a:moveTo>
                    <a:pt x="12700" y="533908"/>
                  </a:moveTo>
                  <a:cubicBezTo>
                    <a:pt x="12700" y="245999"/>
                    <a:pt x="245999" y="12700"/>
                    <a:pt x="533908" y="12700"/>
                  </a:cubicBezTo>
                  <a:cubicBezTo>
                    <a:pt x="821817" y="12700"/>
                    <a:pt x="1055116" y="245999"/>
                    <a:pt x="1055116" y="533908"/>
                  </a:cubicBezTo>
                  <a:cubicBezTo>
                    <a:pt x="1055116" y="821766"/>
                    <a:pt x="821817" y="1055116"/>
                    <a:pt x="533908" y="1055116"/>
                  </a:cubicBezTo>
                  <a:cubicBezTo>
                    <a:pt x="245999" y="1055116"/>
                    <a:pt x="12700" y="821766"/>
                    <a:pt x="12700" y="533908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sp>
        <p:nvSpPr>
          <p:cNvPr id="441" name="Text Box441"/>
          <p:cNvSpPr txBox="1"/>
          <p:nvPr/>
        </p:nvSpPr>
        <p:spPr>
          <a:xfrm>
            <a:off x="2629916" y="1124204"/>
            <a:ext cx="7465568" cy="859028"/>
          </a:xfrm>
          <a:prstGeom prst="rect">
            <a:avLst/>
          </a:prstGeom>
          <a:solidFill>
            <a:srgbClr val="00A2C3"/>
          </a:solidFill>
          <a:ln w="12700">
            <a:solidFill>
              <a:srgbClr val="FFFFFF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837"/>
              </a:lnSpc>
            </a:pPr>
            <a:endParaRPr/>
          </a:p>
          <a:p>
            <a:pPr marL="674751" marR="392717" algn="l" rtl="0">
              <a:lnSpc>
                <a:spcPts val="2622"/>
              </a:lnSpc>
            </a:pPr>
            <a:r>
              <a:rPr lang="en-US" altLang="zh-CN" sz="25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Zonal</a:t>
            </a:r>
            <a:r>
              <a:rPr lang="en-US" altLang="zh-CN" sz="2500" spc="1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architecture</a:t>
            </a:r>
            <a:r>
              <a:rPr lang="en-US" altLang="zh-CN" sz="2500" spc="-1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</a:t>
            </a:r>
            <a:r>
              <a:rPr lang="en-US" altLang="zh-CN" sz="25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SCADA</a:t>
            </a:r>
            <a:r>
              <a:rPr lang="en-US" altLang="zh-CN" sz="25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improves</a:t>
            </a:r>
            <a:r>
              <a:rPr lang="en-US" altLang="zh-CN" sz="25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</a:t>
            </a:r>
            <a:r>
              <a:rPr lang="en-US" altLang="zh-CN" sz="25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5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data</a:t>
            </a:r>
            <a:r>
              <a:rPr lang="en-US" altLang="zh-CN" sz="25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acquisition.</a:t>
            </a:r>
            <a:endParaRPr lang="en-US" altLang="zh-CN" sz="2500">
              <a:latin typeface="Calibri"/>
              <a:ea typeface="Calibri"/>
              <a:cs typeface="Calibri"/>
            </a:endParaRPr>
          </a:p>
        </p:txBody>
      </p:sp>
      <p:sp>
        <p:nvSpPr>
          <p:cNvPr id="442" name="Text Box442"/>
          <p:cNvSpPr txBox="1"/>
          <p:nvPr/>
        </p:nvSpPr>
        <p:spPr>
          <a:xfrm>
            <a:off x="3108452" y="2373884"/>
            <a:ext cx="6987032" cy="859028"/>
          </a:xfrm>
          <a:prstGeom prst="rect">
            <a:avLst/>
          </a:prstGeom>
          <a:solidFill>
            <a:srgbClr val="00A2C3"/>
          </a:solidFill>
          <a:ln w="12700">
            <a:solidFill>
              <a:srgbClr val="FFFFFF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846"/>
              </a:lnSpc>
            </a:pPr>
            <a:endParaRPr/>
          </a:p>
          <a:p>
            <a:pPr marL="674116" algn="l" rtl="0">
              <a:lnSpc>
                <a:spcPts val="2496"/>
              </a:lnSpc>
            </a:pPr>
            <a:r>
              <a:rPr lang="en-US" altLang="zh-CN" sz="25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Diverse</a:t>
            </a:r>
            <a:r>
              <a:rPr lang="en-US" altLang="zh-CN" sz="25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communication</a:t>
            </a:r>
            <a:r>
              <a:rPr lang="en-US" altLang="zh-CN" sz="2500" spc="1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methods</a:t>
            </a:r>
            <a:r>
              <a:rPr lang="en-US" altLang="zh-CN" sz="25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enhance</a:t>
            </a:r>
            <a:endParaRPr lang="en-US" altLang="zh-CN" sz="2500">
              <a:latin typeface="Calibri"/>
              <a:ea typeface="Calibri"/>
              <a:cs typeface="Calibri"/>
            </a:endParaRPr>
          </a:p>
          <a:p>
            <a:pPr marL="674116" algn="l" rtl="0">
              <a:lnSpc>
                <a:spcPts val="2496"/>
              </a:lnSpc>
              <a:spcBef>
                <a:spcPts val="252"/>
              </a:spcBef>
            </a:pPr>
            <a:r>
              <a:rPr lang="en-US" altLang="zh-CN" sz="25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connectivity</a:t>
            </a:r>
            <a:r>
              <a:rPr lang="en-US" altLang="zh-CN" sz="2500" spc="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across</a:t>
            </a:r>
            <a:r>
              <a:rPr lang="en-US" altLang="zh-CN" sz="25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-1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zones.</a:t>
            </a:r>
            <a:endParaRPr lang="en-US" altLang="zh-CN" sz="2500">
              <a:latin typeface="Calibri"/>
              <a:ea typeface="Calibri"/>
              <a:cs typeface="Calibri"/>
            </a:endParaRPr>
          </a:p>
        </p:txBody>
      </p:sp>
      <p:sp>
        <p:nvSpPr>
          <p:cNvPr id="443" name="Text Box443"/>
          <p:cNvSpPr txBox="1"/>
          <p:nvPr/>
        </p:nvSpPr>
        <p:spPr>
          <a:xfrm>
            <a:off x="3108452" y="3625088"/>
            <a:ext cx="6987032" cy="859028"/>
          </a:xfrm>
          <a:prstGeom prst="rect">
            <a:avLst/>
          </a:prstGeom>
          <a:solidFill>
            <a:srgbClr val="00A2C3"/>
          </a:solidFill>
          <a:ln w="12700">
            <a:solidFill>
              <a:srgbClr val="FFFFFF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844"/>
              </a:lnSpc>
            </a:pPr>
            <a:endParaRPr/>
          </a:p>
          <a:p>
            <a:pPr marL="674116" marR="509811" algn="l" rtl="0">
              <a:lnSpc>
                <a:spcPts val="2622"/>
              </a:lnSpc>
            </a:pPr>
            <a:r>
              <a:rPr lang="en-US" altLang="zh-CN" sz="25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Understanding</a:t>
            </a:r>
            <a:r>
              <a:rPr lang="en-US" altLang="zh-CN" sz="2500" spc="2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SCADA</a:t>
            </a:r>
            <a:r>
              <a:rPr lang="en-US" altLang="zh-CN" sz="25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architecture</a:t>
            </a:r>
            <a:r>
              <a:rPr lang="en-US" altLang="zh-CN" sz="25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is</a:t>
            </a:r>
            <a:r>
              <a:rPr lang="en-US" altLang="zh-CN" sz="2500" spc="-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vital</a:t>
            </a:r>
            <a:r>
              <a:rPr lang="en-US" altLang="zh-CN" sz="25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-1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for</a:t>
            </a:r>
            <a:r>
              <a:rPr lang="en-US" altLang="zh-CN" sz="25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effective</a:t>
            </a:r>
            <a:r>
              <a:rPr lang="en-US" altLang="zh-CN" sz="25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-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cybersecurity.</a:t>
            </a:r>
            <a:endParaRPr lang="en-US" altLang="zh-CN" sz="2500">
              <a:latin typeface="Calibri"/>
              <a:ea typeface="Calibri"/>
              <a:cs typeface="Calibri"/>
            </a:endParaRPr>
          </a:p>
        </p:txBody>
      </p:sp>
      <p:sp>
        <p:nvSpPr>
          <p:cNvPr id="444" name="Text Box444"/>
          <p:cNvSpPr txBox="1"/>
          <p:nvPr/>
        </p:nvSpPr>
        <p:spPr>
          <a:xfrm>
            <a:off x="2629916" y="4874768"/>
            <a:ext cx="7465568" cy="859028"/>
          </a:xfrm>
          <a:prstGeom prst="rect">
            <a:avLst/>
          </a:prstGeom>
          <a:solidFill>
            <a:srgbClr val="00A2C3"/>
          </a:solidFill>
          <a:ln w="12700">
            <a:solidFill>
              <a:srgbClr val="FFFFFF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854"/>
              </a:lnSpc>
            </a:pPr>
            <a:endParaRPr/>
          </a:p>
          <a:p>
            <a:pPr marL="674751" marR="176529" algn="l" rtl="0">
              <a:lnSpc>
                <a:spcPts val="2622"/>
              </a:lnSpc>
            </a:pPr>
            <a:r>
              <a:rPr lang="en-US" altLang="zh-CN" sz="25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Next</a:t>
            </a:r>
            <a:r>
              <a:rPr lang="en-US" altLang="zh-CN" sz="25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chapters</a:t>
            </a:r>
            <a:r>
              <a:rPr lang="en-US" altLang="zh-CN" sz="25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will</a:t>
            </a:r>
            <a:r>
              <a:rPr lang="en-US" altLang="zh-CN" sz="25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explore</a:t>
            </a:r>
            <a:r>
              <a:rPr lang="en-US" altLang="zh-CN" sz="25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SCADA</a:t>
            </a:r>
            <a:r>
              <a:rPr lang="en-US" altLang="zh-CN" sz="25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-1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systems</a:t>
            </a:r>
            <a:r>
              <a:rPr lang="en-US" altLang="zh-CN" sz="2500" spc="1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500" spc="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their</a:t>
            </a:r>
            <a:r>
              <a:rPr lang="en-US" altLang="zh-CN" sz="25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security</a:t>
            </a:r>
            <a:r>
              <a:rPr lang="en-US" altLang="zh-CN" sz="25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5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requirements.</a:t>
            </a:r>
            <a:endParaRPr lang="en-US" altLang="zh-CN" sz="2500">
              <a:latin typeface="Calibri"/>
              <a:ea typeface="Calibri"/>
              <a:cs typeface="Calibri"/>
            </a:endParaRPr>
          </a:p>
        </p:txBody>
      </p:sp>
      <p:sp>
        <p:nvSpPr>
          <p:cNvPr id="445" name="Text Box445"/>
          <p:cNvSpPr txBox="1"/>
          <p:nvPr/>
        </p:nvSpPr>
        <p:spPr>
          <a:xfrm>
            <a:off x="500177" y="2725192"/>
            <a:ext cx="1577719" cy="68610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5402"/>
              </a:lnSpc>
            </a:pPr>
            <a:r>
              <a:rPr lang="en-US" altLang="zh-CN" sz="5400" b="1" spc="-63" dirty="0">
                <a:solidFill>
                  <a:srgbClr val="00A2C3"/>
                </a:solidFill>
                <a:latin typeface="Calibri"/>
                <a:ea typeface="Calibri"/>
                <a:cs typeface="Calibri"/>
              </a:rPr>
              <a:t>Wrap</a:t>
            </a:r>
            <a:endParaRPr lang="en-US" altLang="zh-CN" sz="5400">
              <a:latin typeface="Calibri"/>
              <a:ea typeface="Calibri"/>
              <a:cs typeface="Calibri"/>
            </a:endParaRPr>
          </a:p>
        </p:txBody>
      </p:sp>
      <p:sp>
        <p:nvSpPr>
          <p:cNvPr id="446" name="Text Box446"/>
          <p:cNvSpPr txBox="1"/>
          <p:nvPr/>
        </p:nvSpPr>
        <p:spPr>
          <a:xfrm>
            <a:off x="861365" y="3548406"/>
            <a:ext cx="854594" cy="686104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5402"/>
              </a:lnSpc>
            </a:pPr>
            <a:r>
              <a:rPr lang="en-US" altLang="zh-CN" sz="5400" b="1" spc="0" dirty="0">
                <a:solidFill>
                  <a:srgbClr val="00A2C3"/>
                </a:solidFill>
                <a:latin typeface="Calibri"/>
                <a:ea typeface="Calibri"/>
                <a:cs typeface="Calibri"/>
              </a:rPr>
              <a:t>Up</a:t>
            </a:r>
            <a:endParaRPr lang="en-US" altLang="zh-CN" sz="54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805</TotalTime>
  <Words>494</Words>
  <Application>Microsoft Office PowerPoint</Application>
  <PresentationFormat>Widescreen</PresentationFormat>
  <Paragraphs>187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ArialMT</vt:lpstr>
      <vt:lpstr>Calibri</vt:lpstr>
      <vt:lpstr>Calibri Light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ws</dc:creator>
  <cp:lastModifiedBy>Alireza Nk</cp:lastModifiedBy>
  <cp:revision>26</cp:revision>
  <dcterms:created xsi:type="dcterms:W3CDTF">2017-10-23T09:06:44Z</dcterms:created>
  <dcterms:modified xsi:type="dcterms:W3CDTF">2026-02-12T09:10:27Z</dcterms:modified>
</cp:coreProperties>
</file>